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984" r:id="rId1"/>
  </p:sldMasterIdLst>
  <p:sldIdLst>
    <p:sldId id="256" r:id="rId2"/>
    <p:sldId id="284" r:id="rId3"/>
    <p:sldId id="293" r:id="rId4"/>
    <p:sldId id="262" r:id="rId5"/>
    <p:sldId id="295" r:id="rId6"/>
    <p:sldId id="280" r:id="rId7"/>
    <p:sldId id="278" r:id="rId8"/>
    <p:sldId id="296" r:id="rId9"/>
    <p:sldId id="288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30">
          <p15:clr>
            <a:srgbClr val="A4A3A4"/>
          </p15:clr>
        </p15:guide>
        <p15:guide id="2" pos="3840">
          <p15:clr>
            <a:srgbClr val="A4A3A4"/>
          </p15:clr>
        </p15:guide>
        <p15:guide id="3" pos="245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dmun, Melissa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3" autoAdjust="0"/>
    <p:restoredTop sz="94622" autoAdjust="0"/>
  </p:normalViewPr>
  <p:slideViewPr>
    <p:cSldViewPr snapToGrid="0">
      <p:cViewPr>
        <p:scale>
          <a:sx n="100" d="100"/>
          <a:sy n="100" d="100"/>
        </p:scale>
        <p:origin x="-648" y="-234"/>
      </p:cViewPr>
      <p:guideLst>
        <p:guide orient="horz" pos="930"/>
        <p:guide pos="3840"/>
        <p:guide pos="2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9" y="1037347"/>
            <a:ext cx="4580639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752" y="171449"/>
            <a:ext cx="7315200" cy="1500759"/>
          </a:xfrm>
        </p:spPr>
        <p:txBody>
          <a:bodyPr/>
          <a:lstStyle/>
          <a:p>
            <a:r>
              <a:rPr lang="en-US" b="1" dirty="0" smtClean="0"/>
              <a:t>Accommodations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4264" y="3127247"/>
            <a:ext cx="5262757" cy="2921127"/>
          </a:xfrm>
        </p:spPr>
        <p:txBody>
          <a:bodyPr>
            <a:normAutofit fontScale="55000" lnSpcReduction="2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Students can explain the relationship between accommodation and protection under IDEA, ADA and Section 504.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Students can demonstrate how to request an accommodation in employment or education settings.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dirty="0" smtClean="0"/>
              <a:t>Students can differentiate between a reasonable and unreasonable accommodation.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74720" cy="31438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Accommodation: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283072"/>
            <a:ext cx="3474720" cy="3143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Kick-off Activity</a:t>
            </a:r>
            <a:endParaRPr lang="en-US" sz="28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5616" y="1370583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Consider the following scenarios: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Suppose </a:t>
            </a:r>
            <a:r>
              <a:rPr lang="en-US" dirty="0"/>
              <a:t>your employer wants to use a coworker of yours who knows a little bit of sign language to be assigned as your interpreter. Is this a reasonable accommodation?  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Suppose </a:t>
            </a:r>
            <a:r>
              <a:rPr lang="en-US" dirty="0"/>
              <a:t>you want your employer to hire only </a:t>
            </a:r>
            <a:r>
              <a:rPr lang="en-US" dirty="0" smtClean="0"/>
              <a:t>your </a:t>
            </a:r>
            <a:r>
              <a:rPr lang="en-US" dirty="0"/>
              <a:t>favorite interpreter.  Is this a reasonable accommodation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 startAt="3"/>
            </a:pPr>
            <a:r>
              <a:rPr lang="en-US" dirty="0" smtClean="0"/>
              <a:t>Your </a:t>
            </a:r>
            <a:r>
              <a:rPr lang="en-US" dirty="0"/>
              <a:t>employer asks that you </a:t>
            </a:r>
            <a:r>
              <a:rPr lang="en-US" dirty="0" smtClean="0"/>
              <a:t>read meeting </a:t>
            </a:r>
            <a:r>
              <a:rPr lang="en-US" dirty="0"/>
              <a:t>notes instead of attending.  Is this a reasonable accommodation? 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rabicPeriod" startAt="4"/>
            </a:pPr>
            <a:r>
              <a:rPr lang="en-US" dirty="0" smtClean="0"/>
              <a:t>A </a:t>
            </a:r>
            <a:r>
              <a:rPr lang="en-US" dirty="0"/>
              <a:t>teammate schedules </a:t>
            </a:r>
            <a:r>
              <a:rPr lang="en-US" dirty="0" smtClean="0"/>
              <a:t>a meeting </a:t>
            </a:r>
            <a:r>
              <a:rPr lang="en-US" dirty="0"/>
              <a:t>for a group project entirely in “chat” (instant messaging) with no audio.  If this reasonable? </a:t>
            </a:r>
          </a:p>
        </p:txBody>
      </p:sp>
    </p:spTree>
    <p:extLst>
      <p:ext uri="{BB962C8B-B14F-4D97-AF65-F5344CB8AC3E}">
        <p14:creationId xmlns:p14="http://schemas.microsoft.com/office/powerpoint/2010/main" val="4262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20876"/>
            <a:ext cx="3474720" cy="31438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Accommodation:</a:t>
            </a: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6032" y="2284476"/>
            <a:ext cx="3474720" cy="3143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Classroom Activity</a:t>
            </a:r>
            <a:endParaRPr lang="en-US" sz="2800" dirty="0">
              <a:latin typeface="+mj-lt"/>
            </a:endParaRPr>
          </a:p>
        </p:txBody>
      </p:sp>
      <p:pic>
        <p:nvPicPr>
          <p:cNvPr id="3" name="image" descr="activit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169" y="1734149"/>
            <a:ext cx="7864380" cy="404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22073" cy="4601183"/>
          </a:xfrm>
        </p:spPr>
        <p:txBody>
          <a:bodyPr/>
          <a:lstStyle/>
          <a:p>
            <a:r>
              <a:rPr lang="en-US" dirty="0" smtClean="0"/>
              <a:t>Map It Online Activity: 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6032" y="2728976"/>
            <a:ext cx="3422073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Laws and Accommodation</a:t>
            </a:r>
            <a:endParaRPr lang="en-US" dirty="0">
              <a:latin typeface="+mj-lt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785616" y="619125"/>
            <a:ext cx="7626046" cy="5417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20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8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6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Discussion Questions: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Describe how your rights under IDEA are different then under the ADA. </a:t>
            </a:r>
            <a:endParaRPr lang="en-US" sz="22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What does reasonable mean</a:t>
            </a:r>
            <a:r>
              <a:rPr lang="en-US" sz="22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 What </a:t>
            </a:r>
            <a:r>
              <a:rPr lang="en-US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 an example of a reasonable accommodation</a:t>
            </a:r>
            <a:r>
              <a:rPr lang="en-US" sz="22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What does it mean to be a self-advocate and how does it relate to accommodations? </a:t>
            </a:r>
            <a:endParaRPr lang="en-US" sz="22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What accommodations have you used in school and at work?</a:t>
            </a:r>
          </a:p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22073" cy="4601183"/>
          </a:xfrm>
        </p:spPr>
        <p:txBody>
          <a:bodyPr/>
          <a:lstStyle/>
          <a:p>
            <a:r>
              <a:rPr lang="en-US" dirty="0" smtClean="0"/>
              <a:t>Map It Online Activity: 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6032" y="2728976"/>
            <a:ext cx="3422073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Examples of Accommodations</a:t>
            </a:r>
            <a:endParaRPr lang="en-US" dirty="0">
              <a:latin typeface="+mj-lt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776091" y="1104900"/>
            <a:ext cx="7626046" cy="5417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20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8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6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Questions: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Explain the importance of accommodations in employment and </a:t>
            </a:r>
            <a:r>
              <a:rPr lang="en-US" sz="2400" dirty="0" smtClean="0">
                <a:solidFill>
                  <a:schemeClr val="tx1"/>
                </a:solidFill>
              </a:rPr>
              <a:t>education settings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Share examples of different types of reasonable accommodations.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Does accommodation </a:t>
            </a:r>
            <a:r>
              <a:rPr lang="en-US" sz="2400" dirty="0">
                <a:solidFill>
                  <a:schemeClr val="tx1"/>
                </a:solidFill>
              </a:rPr>
              <a:t>differ between employment and education settings?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Have students make a chart of different reasonable accommodations and graph student usage. 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Create a research project where small groups find interesting facts on different </a:t>
            </a:r>
            <a:r>
              <a:rPr lang="en-US" sz="2400" dirty="0" smtClean="0">
                <a:solidFill>
                  <a:schemeClr val="tx1"/>
                </a:solidFill>
              </a:rPr>
              <a:t>accommodations </a:t>
            </a:r>
            <a:r>
              <a:rPr lang="en-US" sz="2400" dirty="0">
                <a:solidFill>
                  <a:schemeClr val="tx1"/>
                </a:solidFill>
              </a:rPr>
              <a:t>and investigate online </a:t>
            </a:r>
            <a:r>
              <a:rPr lang="en-US" sz="2400" dirty="0" smtClean="0">
                <a:solidFill>
                  <a:schemeClr val="tx1"/>
                </a:solidFill>
              </a:rPr>
              <a:t>resources </a:t>
            </a:r>
            <a:r>
              <a:rPr lang="en-US" sz="2400" dirty="0">
                <a:solidFill>
                  <a:schemeClr val="tx1"/>
                </a:solidFill>
              </a:rPr>
              <a:t>to learn more about ADA.  </a:t>
            </a:r>
          </a:p>
        </p:txBody>
      </p:sp>
    </p:spTree>
    <p:extLst>
      <p:ext uri="{BB962C8B-B14F-4D97-AF65-F5344CB8AC3E}">
        <p14:creationId xmlns:p14="http://schemas.microsoft.com/office/powerpoint/2010/main" val="8006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20876"/>
            <a:ext cx="3435927" cy="4601183"/>
          </a:xfrm>
        </p:spPr>
        <p:txBody>
          <a:bodyPr/>
          <a:lstStyle/>
          <a:p>
            <a:r>
              <a:rPr lang="en-US" sz="3200" dirty="0" smtClean="0"/>
              <a:t>Accommodation</a:t>
            </a:r>
            <a:r>
              <a:rPr lang="en-US" dirty="0" smtClean="0"/>
              <a:t>:</a:t>
            </a: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6032" y="2284476"/>
            <a:ext cx="3435927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Interview Activity </a:t>
            </a:r>
            <a:endParaRPr lang="en-US" dirty="0"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85616" y="1381298"/>
            <a:ext cx="7315200" cy="518714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Create a list of individuals to interview who would be willing to share their personal experience related to accommodations in the workplace and/or higher education. The list may include teachers, family members, friends, coworkers, or supervisors.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Ask the following questions: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Share a time who you needed to self-advocate for your accommodations.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How has ADA helped you receive equal access at work, in the community, or at a higher education institution? 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What advice can you offer about requesting accommodations?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44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Synthesis Activity: </a:t>
            </a:r>
            <a:endParaRPr lang="en-US" sz="32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7289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Accommodation Identification</a:t>
            </a:r>
            <a:endParaRPr lang="en-US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388816"/>
            <a:ext cx="7626046" cy="5209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Complete the Accommodation Identification handout to identify accommodations in an employment or education setting. </a:t>
            </a:r>
            <a:r>
              <a:rPr lang="en-US" dirty="0"/>
              <a:t>Review previous materials from Section </a:t>
            </a:r>
            <a:r>
              <a:rPr lang="en-US" dirty="0" smtClean="0"/>
              <a:t>1 </a:t>
            </a:r>
            <a:r>
              <a:rPr lang="en-US" dirty="0"/>
              <a:t>and 2</a:t>
            </a:r>
            <a:r>
              <a:rPr lang="en-US" dirty="0" smtClean="0"/>
              <a:t> </a:t>
            </a:r>
            <a:r>
              <a:rPr lang="en-US" dirty="0"/>
              <a:t>to support the first three </a:t>
            </a:r>
            <a:r>
              <a:rPr lang="en-US" dirty="0" smtClean="0"/>
              <a:t>steps</a:t>
            </a:r>
            <a:r>
              <a:rPr lang="en-US" dirty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Start by writing a description </a:t>
            </a:r>
            <a:r>
              <a:rPr lang="en-US" dirty="0"/>
              <a:t>that includes a sentence about identity.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Add 1-2 </a:t>
            </a:r>
            <a:r>
              <a:rPr lang="en-US" dirty="0"/>
              <a:t>sentences regarding disability and associated impact.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Make a list of accommodations received under IDEA while in high school.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Decide if those accommodations might be different </a:t>
            </a:r>
            <a:r>
              <a:rPr lang="en-US" dirty="0" smtClean="0"/>
              <a:t>in your future career or college/training program.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Consider if </a:t>
            </a:r>
            <a:r>
              <a:rPr lang="en-US" dirty="0" smtClean="0"/>
              <a:t>the accommodation is </a:t>
            </a:r>
            <a:r>
              <a:rPr lang="en-US" dirty="0"/>
              <a:t>reasonable or not, and write down any </a:t>
            </a:r>
            <a:r>
              <a:rPr lang="en-US" dirty="0" smtClean="0"/>
              <a:t>alternative option you can think </a:t>
            </a:r>
            <a:r>
              <a:rPr lang="en-US" dirty="0"/>
              <a:t>of. </a:t>
            </a:r>
          </a:p>
        </p:txBody>
      </p:sp>
    </p:spTree>
    <p:extLst>
      <p:ext uri="{BB962C8B-B14F-4D97-AF65-F5344CB8AC3E}">
        <p14:creationId xmlns:p14="http://schemas.microsoft.com/office/powerpoint/2010/main" val="1501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35927" cy="4601183"/>
          </a:xfrm>
        </p:spPr>
        <p:txBody>
          <a:bodyPr/>
          <a:lstStyle/>
          <a:p>
            <a:r>
              <a:rPr lang="en-US" sz="3200" dirty="0" smtClean="0"/>
              <a:t>Accommodation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6032" y="2284476"/>
            <a:ext cx="3435927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Letter of Request Activity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371774"/>
            <a:ext cx="7315200" cy="153335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Write a letter of request for a preferred accommodation to a One-Stop Career Center or Professor.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image" descr="sample lettter of request for accomoda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616" y="2862695"/>
            <a:ext cx="4996125" cy="367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5"/>
            <a:ext cx="3077718" cy="4873752"/>
          </a:xfrm>
        </p:spPr>
        <p:txBody>
          <a:bodyPr/>
          <a:lstStyle/>
          <a:p>
            <a:r>
              <a:rPr lang="en-US" dirty="0" smtClean="0"/>
              <a:t>Accommodation: </a:t>
            </a:r>
            <a:br>
              <a:rPr lang="en-US" dirty="0" smtClean="0"/>
            </a:br>
            <a:endParaRPr lang="en-US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6032" y="2284475"/>
            <a:ext cx="3077718" cy="48737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Exit Ticket</a:t>
            </a:r>
            <a:endParaRPr lang="en-US" dirty="0">
              <a:latin typeface="+mj-lt"/>
            </a:endParaRPr>
          </a:p>
        </p:txBody>
      </p:sp>
      <p:pic>
        <p:nvPicPr>
          <p:cNvPr id="5" name="image" descr="exit,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52" y="1167909"/>
            <a:ext cx="2328728" cy="18713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3323029"/>
            <a:ext cx="7772400" cy="295889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/>
              <a:t>Answer the following questions: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In kindergarten through high school graduation, you will receive accommodations under which law? ADA, IDEA, or Section 504 (circle the correct answer)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True or False   In the workplace you have a right to accommodations under ADA.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Whose responsibility is it to make sure you receive the accommodations you need in higher education or employment settings? 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17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pIt Section 3 template" id="{1663D9A9-7819-CE4F-BE14-15F2DC89F022}" vid="{FE670F73-3B46-D741-9870-E68A10F53C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3 template</Template>
  <TotalTime>1738</TotalTime>
  <Words>586</Words>
  <Application>Microsoft Office PowerPoint</Application>
  <PresentationFormat>Custom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Frame</vt:lpstr>
      <vt:lpstr>Accommodations</vt:lpstr>
      <vt:lpstr>Accommodation:  </vt:lpstr>
      <vt:lpstr>Accommodation:</vt:lpstr>
      <vt:lpstr>Map It Online Activity:  </vt:lpstr>
      <vt:lpstr>Map It Online Activity:  </vt:lpstr>
      <vt:lpstr>Accommodation:</vt:lpstr>
      <vt:lpstr>Synthesis Activity: </vt:lpstr>
      <vt:lpstr>Accommodation: </vt:lpstr>
      <vt:lpstr>Accommodation: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124</cp:revision>
  <dcterms:created xsi:type="dcterms:W3CDTF">2017-05-12T19:19:56Z</dcterms:created>
  <dcterms:modified xsi:type="dcterms:W3CDTF">2017-09-08T12:15:41Z</dcterms:modified>
</cp:coreProperties>
</file>