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984" r:id="rId1"/>
  </p:sldMasterIdLst>
  <p:sldIdLst>
    <p:sldId id="256" r:id="rId2"/>
    <p:sldId id="284" r:id="rId3"/>
    <p:sldId id="293" r:id="rId4"/>
    <p:sldId id="262" r:id="rId5"/>
    <p:sldId id="295" r:id="rId6"/>
    <p:sldId id="280" r:id="rId7"/>
    <p:sldId id="278" r:id="rId8"/>
    <p:sldId id="296" r:id="rId9"/>
    <p:sldId id="288" r:id="rId10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30">
          <p15:clr>
            <a:srgbClr val="A4A3A4"/>
          </p15:clr>
        </p15:guide>
        <p15:guide id="2" pos="3840">
          <p15:clr>
            <a:srgbClr val="A4A3A4"/>
          </p15:clr>
        </p15:guide>
        <p15:guide id="3" pos="245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dmun, Melissa" initials="DM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3" autoAdjust="0"/>
    <p:restoredTop sz="94622" autoAdjust="0"/>
  </p:normalViewPr>
  <p:slideViewPr>
    <p:cSldViewPr snapToGrid="0">
      <p:cViewPr>
        <p:scale>
          <a:sx n="100" d="100"/>
          <a:sy n="100" d="100"/>
        </p:scale>
        <p:origin x="-648" y="-234"/>
      </p:cViewPr>
      <p:guideLst>
        <p:guide orient="horz" pos="930"/>
        <p:guide pos="3840"/>
        <p:guide pos="24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60" t="53526" r="-7124" b="9869"/>
          <a:stretch/>
        </p:blipFill>
        <p:spPr>
          <a:xfrm rot="16200000">
            <a:off x="-867844" y="867843"/>
            <a:ext cx="6857999" cy="51223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-1" y="1"/>
            <a:ext cx="12229464" cy="192178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0422" y="557939"/>
            <a:ext cx="6510504" cy="1363851"/>
          </a:xfrm>
        </p:spPr>
        <p:txBody>
          <a:bodyPr anchor="b">
            <a:normAutofit/>
          </a:bodyPr>
          <a:lstStyle>
            <a:lvl1pPr algn="ctr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6382" y="3130658"/>
            <a:ext cx="5194544" cy="269191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586B75A-687E-405C-8A0B-8D00578BA2C3}" type="datetimeFigureOut">
              <a:rPr lang="en-US" smtClean="0"/>
              <a:pPr/>
              <a:t>08-Sep-17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79" y="1037347"/>
            <a:ext cx="4580639" cy="58206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422" y="2255851"/>
            <a:ext cx="1067849" cy="106784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9877" y="5710376"/>
            <a:ext cx="1655393" cy="9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8506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27105" y="1347508"/>
            <a:ext cx="7727620" cy="5076328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122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9268" y="1123836"/>
            <a:ext cx="7315200" cy="4860911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845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1224366"/>
            <a:ext cx="2819400" cy="47192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1224366"/>
            <a:ext cx="7315200" cy="4764954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674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177878" y="1406472"/>
            <a:ext cx="7315200" cy="4846320"/>
          </a:xfrm>
        </p:spPr>
        <p:txBody>
          <a:bodyPr anchor="t"/>
          <a:lstStyle>
            <a:lvl1pPr>
              <a:buClr>
                <a:schemeClr val="tx1"/>
              </a:buClr>
              <a:defRPr sz="2000"/>
            </a:lvl1pPr>
            <a:lvl2pPr>
              <a:buClr>
                <a:schemeClr val="tx1"/>
              </a:buClr>
              <a:defRPr sz="1800"/>
            </a:lvl2pPr>
            <a:lvl3pPr>
              <a:buClr>
                <a:schemeClr val="tx1"/>
              </a:buClr>
              <a:defRPr sz="1600"/>
            </a:lvl3pPr>
            <a:lvl4pPr>
              <a:buClr>
                <a:schemeClr val="tx1"/>
              </a:buClr>
              <a:defRPr sz="1400"/>
            </a:lvl4pPr>
            <a:lvl5pPr>
              <a:buClr>
                <a:schemeClr val="tx1"/>
              </a:buCl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928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440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1408176"/>
            <a:ext cx="3474720" cy="4865483"/>
          </a:xfrm>
        </p:spPr>
        <p:txBody>
          <a:bodyPr/>
          <a:lstStyle>
            <a:lvl1pPr>
              <a:buClr>
                <a:schemeClr val="tx1"/>
              </a:buCl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1408176"/>
            <a:ext cx="3474720" cy="486548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35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40817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40817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231552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82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498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2745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596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7817" y="1406472"/>
            <a:ext cx="7315200" cy="4846320"/>
          </a:xfrm>
        </p:spPr>
        <p:txBody>
          <a:bodyPr anchor="t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2834640" cy="1016972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2594113"/>
            <a:ext cx="2834640" cy="3479889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Clr>
                <a:schemeClr val="bg1"/>
              </a:buClr>
              <a:buFont typeface="Arial" charset="0"/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7216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8" t="2285" r="54316" b="3069"/>
          <a:stretch/>
        </p:blipFill>
        <p:spPr>
          <a:xfrm rot="16200000">
            <a:off x="5663944" y="-5663947"/>
            <a:ext cx="864111" cy="12192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" y="864108"/>
            <a:ext cx="3443590" cy="599389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408176"/>
            <a:ext cx="2947482" cy="501319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1300734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35" y="85116"/>
            <a:ext cx="1293615" cy="74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8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  <p:sldLayoutId id="2147483996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-60" baseline="0">
          <a:solidFill>
            <a:srgbClr val="FFFFFF"/>
          </a:solidFill>
          <a:latin typeface="Cambria" charset="0"/>
          <a:ea typeface="Cambria" charset="0"/>
          <a:cs typeface="Cambria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3752" y="171449"/>
            <a:ext cx="7315200" cy="1500759"/>
          </a:xfrm>
        </p:spPr>
        <p:txBody>
          <a:bodyPr/>
          <a:lstStyle/>
          <a:p>
            <a:r>
              <a:rPr lang="en-US" b="1" dirty="0" smtClean="0"/>
              <a:t>Accommodations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3332" y="2426329"/>
            <a:ext cx="4469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Learning Objectives: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84264" y="3127247"/>
            <a:ext cx="5262757" cy="2921127"/>
          </a:xfrm>
        </p:spPr>
        <p:txBody>
          <a:bodyPr>
            <a:normAutofit fontScale="55000" lnSpcReduction="20000"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4000" dirty="0" smtClean="0"/>
              <a:t>Students can explain the relationship between accommodation and protection under IDEA, ADA and Section 504. 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4000" dirty="0" smtClean="0"/>
              <a:t>Students can demonstrate how to request an accommodation in employment or education settings.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4000" dirty="0" smtClean="0"/>
              <a:t>Students can differentiate between a reasonable and unreasonable accommodation.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53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3474720" cy="314389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Accommodation: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endParaRPr lang="en-US" sz="2800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61675" y="2283072"/>
            <a:ext cx="3474720" cy="3143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Kick-off Activity</a:t>
            </a:r>
            <a:endParaRPr lang="en-US" sz="2800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85616" y="1370583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Consider the following scenarios: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Suppose </a:t>
            </a:r>
            <a:r>
              <a:rPr lang="en-US" dirty="0"/>
              <a:t>your employer wants to use a coworker of yours who knows a little bit of sign language to be assigned as your interpreter. Is this a reasonable accommodation?  </a:t>
            </a:r>
            <a:endParaRPr lang="en-US" dirty="0" smtClean="0"/>
          </a:p>
          <a:p>
            <a:endParaRPr lang="en-US" dirty="0"/>
          </a:p>
          <a:p>
            <a:pPr marL="342900" indent="-342900">
              <a:buFont typeface="+mj-lt"/>
              <a:buAutoNum type="arabicPeriod" startAt="2"/>
            </a:pPr>
            <a:r>
              <a:rPr lang="en-US" dirty="0" smtClean="0"/>
              <a:t>Suppose </a:t>
            </a:r>
            <a:r>
              <a:rPr lang="en-US" dirty="0"/>
              <a:t>you want your employer to hire only </a:t>
            </a:r>
            <a:r>
              <a:rPr lang="en-US" dirty="0" smtClean="0"/>
              <a:t>your </a:t>
            </a:r>
            <a:r>
              <a:rPr lang="en-US" dirty="0"/>
              <a:t>favorite interpreter.  Is this a reasonable accommodation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pPr marL="342900" indent="-342900">
              <a:buFont typeface="+mj-lt"/>
              <a:buAutoNum type="arabicPeriod" startAt="3"/>
            </a:pPr>
            <a:r>
              <a:rPr lang="en-US" dirty="0" smtClean="0"/>
              <a:t>Your </a:t>
            </a:r>
            <a:r>
              <a:rPr lang="en-US" dirty="0"/>
              <a:t>employer asks that you </a:t>
            </a:r>
            <a:r>
              <a:rPr lang="en-US" dirty="0" smtClean="0"/>
              <a:t>read meeting </a:t>
            </a:r>
            <a:r>
              <a:rPr lang="en-US" dirty="0"/>
              <a:t>notes instead of attending.  Is this a reasonable accommodation? </a:t>
            </a:r>
            <a:endParaRPr lang="en-US" dirty="0" smtClean="0"/>
          </a:p>
          <a:p>
            <a:endParaRPr lang="en-US" dirty="0"/>
          </a:p>
          <a:p>
            <a:pPr marL="342900" indent="-342900">
              <a:buFont typeface="+mj-lt"/>
              <a:buAutoNum type="arabicPeriod" startAt="4"/>
            </a:pPr>
            <a:r>
              <a:rPr lang="en-US" dirty="0" smtClean="0"/>
              <a:t>A </a:t>
            </a:r>
            <a:r>
              <a:rPr lang="en-US" dirty="0"/>
              <a:t>teammate schedules </a:t>
            </a:r>
            <a:r>
              <a:rPr lang="en-US" dirty="0" smtClean="0"/>
              <a:t>a meeting </a:t>
            </a:r>
            <a:r>
              <a:rPr lang="en-US" dirty="0"/>
              <a:t>for a group project entirely in “chat” (instant messaging) with no audio.  If this reasonable? </a:t>
            </a:r>
          </a:p>
        </p:txBody>
      </p:sp>
    </p:spTree>
    <p:extLst>
      <p:ext uri="{BB962C8B-B14F-4D97-AF65-F5344CB8AC3E}">
        <p14:creationId xmlns:p14="http://schemas.microsoft.com/office/powerpoint/2010/main" val="42621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20876"/>
            <a:ext cx="3474720" cy="314389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Accommodation:</a:t>
            </a:r>
            <a:endParaRPr lang="en-US" sz="28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6032" y="2284476"/>
            <a:ext cx="3474720" cy="31438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Classroom Activity</a:t>
            </a:r>
            <a:endParaRPr lang="en-US" sz="2800" dirty="0">
              <a:latin typeface="+mj-lt"/>
            </a:endParaRPr>
          </a:p>
        </p:txBody>
      </p:sp>
      <p:pic>
        <p:nvPicPr>
          <p:cNvPr id="3" name="image" descr="activit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2169" y="1734149"/>
            <a:ext cx="7864380" cy="4047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40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3422073" cy="4601183"/>
          </a:xfrm>
        </p:spPr>
        <p:txBody>
          <a:bodyPr/>
          <a:lstStyle/>
          <a:p>
            <a:r>
              <a:rPr lang="en-US" dirty="0" smtClean="0"/>
              <a:t>Map It Online Activity: </a:t>
            </a:r>
            <a:br>
              <a:rPr lang="en-US" dirty="0" smtClean="0"/>
            </a:br>
            <a:endParaRPr lang="en-US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6032" y="2728976"/>
            <a:ext cx="3422073" cy="46011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Laws and Accommodation</a:t>
            </a:r>
            <a:endParaRPr lang="en-US" dirty="0">
              <a:latin typeface="+mj-lt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785616" y="619125"/>
            <a:ext cx="7626046" cy="5417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tabLst>
                <a:tab pos="1143000" algn="l"/>
              </a:tabLst>
              <a:defRPr sz="2000" kern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tabLst>
                <a:tab pos="1143000" algn="l"/>
              </a:tabLst>
              <a:defRPr sz="1800" kern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tabLst>
                <a:tab pos="1143000" algn="l"/>
              </a:tabLst>
              <a:defRPr sz="1600" kern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tabLst>
                <a:tab pos="1143000" algn="l"/>
              </a:tabLst>
              <a:defRPr sz="1400" kern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tabLst>
                <a:tab pos="1143000" algn="l"/>
              </a:tabLst>
              <a:defRPr sz="1400" kern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tabLst>
                <a:tab pos="1143000" algn="l"/>
              </a:tabLst>
              <a:defRPr sz="1400" kern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tabLst>
                <a:tab pos="1143000" algn="l"/>
              </a:tabLst>
              <a:defRPr sz="1400" kern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tabLst>
                <a:tab pos="1143000" algn="l"/>
              </a:tabLst>
              <a:defRPr sz="1400" kern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tabLst>
                <a:tab pos="1143000" algn="l"/>
              </a:tabLst>
              <a:defRPr sz="1400" kern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Discussion Questions: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Describe how your rights under IDEA are different then under the ADA. </a:t>
            </a:r>
            <a:endParaRPr lang="en-US" sz="2200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What does reasonable mean</a:t>
            </a:r>
            <a:r>
              <a:rPr lang="en-US" sz="22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? What </a:t>
            </a:r>
            <a:r>
              <a:rPr lang="en-US" sz="2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is an example of a reasonable accommodation</a:t>
            </a:r>
            <a:r>
              <a:rPr lang="en-US" sz="22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What does it mean to be a self-advocate and how does it relate to accommodations? </a:t>
            </a:r>
            <a:endParaRPr lang="en-US" sz="2200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What accommodations have you used in school and at work?</a:t>
            </a:r>
          </a:p>
          <a:p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32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3422073" cy="4601183"/>
          </a:xfrm>
        </p:spPr>
        <p:txBody>
          <a:bodyPr/>
          <a:lstStyle/>
          <a:p>
            <a:r>
              <a:rPr lang="en-US" dirty="0" smtClean="0"/>
              <a:t>Map It Online Activity: </a:t>
            </a:r>
            <a:br>
              <a:rPr lang="en-US" dirty="0" smtClean="0"/>
            </a:br>
            <a:endParaRPr lang="en-US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6032" y="2728976"/>
            <a:ext cx="3422073" cy="46011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Examples of Accommodations</a:t>
            </a:r>
            <a:endParaRPr lang="en-US" dirty="0">
              <a:latin typeface="+mj-lt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776091" y="1104900"/>
            <a:ext cx="7626046" cy="54171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tabLst>
                <a:tab pos="1143000" algn="l"/>
              </a:tabLst>
              <a:defRPr sz="2000" kern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tabLst>
                <a:tab pos="1143000" algn="l"/>
              </a:tabLst>
              <a:defRPr sz="1800" kern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tabLst>
                <a:tab pos="1143000" algn="l"/>
              </a:tabLst>
              <a:defRPr sz="1600" kern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tabLst>
                <a:tab pos="1143000" algn="l"/>
              </a:tabLst>
              <a:defRPr sz="1400" kern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tabLst>
                <a:tab pos="1143000" algn="l"/>
              </a:tabLst>
              <a:defRPr sz="1400" kern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tabLst>
                <a:tab pos="1143000" algn="l"/>
              </a:tabLst>
              <a:defRPr sz="1400" kern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tabLst>
                <a:tab pos="1143000" algn="l"/>
              </a:tabLst>
              <a:defRPr sz="1400" kern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tabLst>
                <a:tab pos="1143000" algn="l"/>
              </a:tabLst>
              <a:defRPr sz="1400" kern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tabLst>
                <a:tab pos="1143000" algn="l"/>
              </a:tabLst>
              <a:defRPr sz="1400" kern="120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 Questions: 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Explain the importance of accommodations in employment and </a:t>
            </a:r>
            <a:r>
              <a:rPr lang="en-US" sz="2400" dirty="0" smtClean="0">
                <a:solidFill>
                  <a:schemeClr val="tx1"/>
                </a:solidFill>
              </a:rPr>
              <a:t>education settings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Share examples of different types of reasonable accommodations.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Does accommodation </a:t>
            </a:r>
            <a:r>
              <a:rPr lang="en-US" sz="2400" dirty="0">
                <a:solidFill>
                  <a:schemeClr val="tx1"/>
                </a:solidFill>
              </a:rPr>
              <a:t>differ between employment and education settings? 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Have students make a chart of different reasonable accommodations and graph student usage.  </a:t>
            </a:r>
          </a:p>
          <a:p>
            <a:pPr lvl="0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Create a research project where small groups find interesting facts on different </a:t>
            </a:r>
            <a:r>
              <a:rPr lang="en-US" sz="2400" dirty="0" smtClean="0">
                <a:solidFill>
                  <a:schemeClr val="tx1"/>
                </a:solidFill>
              </a:rPr>
              <a:t>accommodations </a:t>
            </a:r>
            <a:r>
              <a:rPr lang="en-US" sz="2400" dirty="0">
                <a:solidFill>
                  <a:schemeClr val="tx1"/>
                </a:solidFill>
              </a:rPr>
              <a:t>and investigate online </a:t>
            </a:r>
            <a:r>
              <a:rPr lang="en-US" sz="2400" dirty="0" smtClean="0">
                <a:solidFill>
                  <a:schemeClr val="tx1"/>
                </a:solidFill>
              </a:rPr>
              <a:t>resources </a:t>
            </a:r>
            <a:r>
              <a:rPr lang="en-US" sz="2400" dirty="0">
                <a:solidFill>
                  <a:schemeClr val="tx1"/>
                </a:solidFill>
              </a:rPr>
              <a:t>to learn more about ADA.  </a:t>
            </a:r>
          </a:p>
        </p:txBody>
      </p:sp>
    </p:spTree>
    <p:extLst>
      <p:ext uri="{BB962C8B-B14F-4D97-AF65-F5344CB8AC3E}">
        <p14:creationId xmlns:p14="http://schemas.microsoft.com/office/powerpoint/2010/main" val="80069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20876"/>
            <a:ext cx="3435927" cy="4601183"/>
          </a:xfrm>
        </p:spPr>
        <p:txBody>
          <a:bodyPr/>
          <a:lstStyle/>
          <a:p>
            <a:r>
              <a:rPr lang="en-US" sz="3200" dirty="0" smtClean="0"/>
              <a:t>Accommodation</a:t>
            </a:r>
            <a:r>
              <a:rPr lang="en-US" dirty="0" smtClean="0"/>
              <a:t>:</a:t>
            </a:r>
            <a:endParaRPr lang="en-US" dirty="0"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6032" y="2284476"/>
            <a:ext cx="3435927" cy="46011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Interview Activity </a:t>
            </a:r>
            <a:endParaRPr lang="en-US" dirty="0">
              <a:latin typeface="+mj-lt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785616" y="1381298"/>
            <a:ext cx="7315200" cy="5187141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Create a list of individuals to interview who would be willing to share their personal experience related to accommodations in the workplace and/or higher education. The list may include teachers, family members, friends, coworkers, or supervisors.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Ask the following questions: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Share a time who you needed to self-advocate for your accommodations.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How has ADA helped you receive equal access at work, in the community, or at a higher education institution? 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What advice can you offer about requesting accommodations?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445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Synthesis Activity: </a:t>
            </a:r>
            <a:endParaRPr lang="en-US" sz="3200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2919" y="2728976"/>
            <a:ext cx="2947482" cy="505225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Accommodation Identification</a:t>
            </a:r>
            <a:endParaRPr lang="en-US" dirty="0">
              <a:latin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785616" y="1388816"/>
            <a:ext cx="7626046" cy="52090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Complete the Accommodation Identification handout to identify accommodations in an employment or education setting. </a:t>
            </a:r>
            <a:r>
              <a:rPr lang="en-US" dirty="0"/>
              <a:t>Review previous materials from Section </a:t>
            </a:r>
            <a:r>
              <a:rPr lang="en-US" dirty="0" smtClean="0"/>
              <a:t>1 </a:t>
            </a:r>
            <a:r>
              <a:rPr lang="en-US" dirty="0"/>
              <a:t>and 2</a:t>
            </a:r>
            <a:r>
              <a:rPr lang="en-US" dirty="0" smtClean="0"/>
              <a:t> </a:t>
            </a:r>
            <a:r>
              <a:rPr lang="en-US" dirty="0"/>
              <a:t>to support the first three </a:t>
            </a:r>
            <a:r>
              <a:rPr lang="en-US" dirty="0" smtClean="0"/>
              <a:t>steps</a:t>
            </a:r>
            <a:r>
              <a:rPr lang="en-US" dirty="0"/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Start by writing a description </a:t>
            </a:r>
            <a:r>
              <a:rPr lang="en-US" dirty="0"/>
              <a:t>that includes a sentence about identity.</a:t>
            </a:r>
          </a:p>
          <a:p>
            <a:pPr lvl="0">
              <a:buFont typeface="Arial" pitchFamily="34" charset="0"/>
              <a:buChar char="•"/>
            </a:pPr>
            <a:r>
              <a:rPr lang="en-US" dirty="0" smtClean="0"/>
              <a:t>Add 1-2 </a:t>
            </a:r>
            <a:r>
              <a:rPr lang="en-US" dirty="0"/>
              <a:t>sentences regarding disability and associated impact.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Make a list of accommodations received under IDEA while in high school. </a:t>
            </a:r>
          </a:p>
          <a:p>
            <a:pPr lvl="0">
              <a:buFont typeface="Arial" pitchFamily="34" charset="0"/>
              <a:buChar char="•"/>
            </a:pPr>
            <a:r>
              <a:rPr lang="en-US" dirty="0"/>
              <a:t>Decide if those accommodations might be different </a:t>
            </a:r>
            <a:r>
              <a:rPr lang="en-US" dirty="0" smtClean="0"/>
              <a:t>in your future career or college/training program. </a:t>
            </a:r>
            <a:endParaRPr lang="en-US" dirty="0"/>
          </a:p>
          <a:p>
            <a:pPr lvl="0">
              <a:buFont typeface="Arial" pitchFamily="34" charset="0"/>
              <a:buChar char="•"/>
            </a:pPr>
            <a:r>
              <a:rPr lang="en-US" dirty="0"/>
              <a:t>Consider if </a:t>
            </a:r>
            <a:r>
              <a:rPr lang="en-US" dirty="0" smtClean="0"/>
              <a:t>the accommodation is </a:t>
            </a:r>
            <a:r>
              <a:rPr lang="en-US" dirty="0"/>
              <a:t>reasonable or not, and write down any </a:t>
            </a:r>
            <a:r>
              <a:rPr lang="en-US" dirty="0" smtClean="0"/>
              <a:t>alternative option you can think </a:t>
            </a:r>
            <a:r>
              <a:rPr lang="en-US" dirty="0"/>
              <a:t>of. </a:t>
            </a:r>
          </a:p>
        </p:txBody>
      </p:sp>
    </p:spTree>
    <p:extLst>
      <p:ext uri="{BB962C8B-B14F-4D97-AF65-F5344CB8AC3E}">
        <p14:creationId xmlns:p14="http://schemas.microsoft.com/office/powerpoint/2010/main" val="1501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6"/>
            <a:ext cx="3435927" cy="4601183"/>
          </a:xfrm>
        </p:spPr>
        <p:txBody>
          <a:bodyPr/>
          <a:lstStyle/>
          <a:p>
            <a:r>
              <a:rPr lang="en-US" sz="3200" dirty="0" smtClean="0"/>
              <a:t>Accommodation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>
              <a:latin typeface="+mj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56032" y="2284476"/>
            <a:ext cx="3435927" cy="460118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Letter of Request Activity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616" y="1371774"/>
            <a:ext cx="7315200" cy="1533351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Write a letter of request for a preferred accommodation to a One-Stop Career Center or Professor. 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image" descr="sample lettter of request for accomodatio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616" y="2862695"/>
            <a:ext cx="4996125" cy="3679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86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408175"/>
            <a:ext cx="3077718" cy="4873752"/>
          </a:xfrm>
        </p:spPr>
        <p:txBody>
          <a:bodyPr/>
          <a:lstStyle/>
          <a:p>
            <a:r>
              <a:rPr lang="en-US" dirty="0" smtClean="0"/>
              <a:t>Accommodation: </a:t>
            </a:r>
            <a:br>
              <a:rPr lang="en-US" dirty="0" smtClean="0"/>
            </a:br>
            <a:endParaRPr lang="en-US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6032" y="2284475"/>
            <a:ext cx="3077718" cy="48737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 spc="-60" baseline="0">
                <a:solidFill>
                  <a:srgbClr val="FFFFFF"/>
                </a:solidFill>
                <a:latin typeface="Cambria" charset="0"/>
                <a:ea typeface="Cambria" charset="0"/>
                <a:cs typeface="Cambria" charset="0"/>
              </a:defRPr>
            </a:lvl1pPr>
          </a:lstStyle>
          <a:p>
            <a:r>
              <a:rPr lang="en-US" sz="2800" dirty="0" smtClean="0">
                <a:latin typeface="+mj-lt"/>
              </a:rPr>
              <a:t>Exit Ticket</a:t>
            </a:r>
            <a:endParaRPr lang="en-US" dirty="0">
              <a:latin typeface="+mj-lt"/>
            </a:endParaRPr>
          </a:p>
        </p:txBody>
      </p:sp>
      <p:pic>
        <p:nvPicPr>
          <p:cNvPr id="5" name="image" descr="exit,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452" y="1167909"/>
            <a:ext cx="2328728" cy="18713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616" y="3323029"/>
            <a:ext cx="7772400" cy="2958898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2400" dirty="0"/>
              <a:t>Answer the following questions: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In kindergarten through high school graduation, you will receive accommodations under which law? ADA, IDEA, or Section 504 (circle the correct answer)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True or False   In the workplace you have a right to accommodations under ADA.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/>
              <a:t>Whose responsibility is it to make sure you receive the accommodations you need in higher education or employment settings? </a:t>
            </a:r>
            <a:endParaRPr lang="en-US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172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Frame">
  <a:themeElements>
    <a:clrScheme name="PEPNET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2B3383"/>
      </a:accent1>
      <a:accent2>
        <a:srgbClr val="FAB900"/>
      </a:accent2>
      <a:accent3>
        <a:srgbClr val="E98623"/>
      </a:accent3>
      <a:accent4>
        <a:srgbClr val="6B4E71"/>
      </a:accent4>
      <a:accent5>
        <a:srgbClr val="32495E"/>
      </a:accent5>
      <a:accent6>
        <a:srgbClr val="D95D39"/>
      </a:accent6>
      <a:hlink>
        <a:srgbClr val="90BB23"/>
      </a:hlink>
      <a:folHlink>
        <a:srgbClr val="EE7008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pIt Section 3 template" id="{1663D9A9-7819-CE4F-BE14-15F2DC89F022}" vid="{FE670F73-3B46-D741-9870-E68A10F53C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MapIt Section 3 template</Template>
  <TotalTime>1738</TotalTime>
  <Words>586</Words>
  <Application>Microsoft Office PowerPoint</Application>
  <PresentationFormat>Custom</PresentationFormat>
  <Paragraphs>59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Frame</vt:lpstr>
      <vt:lpstr>Accommodations</vt:lpstr>
      <vt:lpstr>Accommodation:  </vt:lpstr>
      <vt:lpstr>Accommodation:</vt:lpstr>
      <vt:lpstr>Map It Online Activity:  </vt:lpstr>
      <vt:lpstr>Map It Online Activity:  </vt:lpstr>
      <vt:lpstr>Accommodation:</vt:lpstr>
      <vt:lpstr>Synthesis Activity: </vt:lpstr>
      <vt:lpstr>Accommodation: </vt:lpstr>
      <vt:lpstr>Accommodation: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Dadmun, Melissa</dc:creator>
  <cp:lastModifiedBy>samudra</cp:lastModifiedBy>
  <cp:revision>124</cp:revision>
  <dcterms:created xsi:type="dcterms:W3CDTF">2017-05-12T19:19:56Z</dcterms:created>
  <dcterms:modified xsi:type="dcterms:W3CDTF">2017-09-08T12:15:41Z</dcterms:modified>
</cp:coreProperties>
</file>