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0" r:id="rId1"/>
  </p:sldMasterIdLst>
  <p:sldIdLst>
    <p:sldId id="256" r:id="rId2"/>
    <p:sldId id="284" r:id="rId3"/>
    <p:sldId id="276" r:id="rId4"/>
    <p:sldId id="262" r:id="rId5"/>
    <p:sldId id="267" r:id="rId6"/>
    <p:sldId id="265" r:id="rId7"/>
    <p:sldId id="278" r:id="rId8"/>
    <p:sldId id="280" r:id="rId9"/>
    <p:sldId id="281" r:id="rId10"/>
    <p:sldId id="259" r:id="rId11"/>
    <p:sldId id="283" r:id="rId12"/>
    <p:sldId id="282" r:id="rId13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20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84" y="-378"/>
      </p:cViewPr>
      <p:guideLst>
        <p:guide orient="horz" pos="2160"/>
        <p:guide orient="horz" pos="930"/>
        <p:guide pos="4278"/>
        <p:guide pos="240"/>
      </p:guideLst>
    </p:cSldViewPr>
  </p:slideViewPr>
  <p:outlineViewPr>
    <p:cViewPr>
      <p:scale>
        <a:sx n="33" d="100"/>
        <a:sy n="33" d="100"/>
      </p:scale>
      <p:origin x="0" y="7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60" t="53526" r="-7124" b="9869"/>
          <a:stretch/>
        </p:blipFill>
        <p:spPr>
          <a:xfrm rot="16200000">
            <a:off x="-867844" y="867843"/>
            <a:ext cx="6857999" cy="512231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" y="1"/>
            <a:ext cx="12229464" cy="192178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0422" y="557939"/>
            <a:ext cx="6510504" cy="1363851"/>
          </a:xfrm>
        </p:spPr>
        <p:txBody>
          <a:bodyPr anchor="b">
            <a:normAutofit/>
          </a:bodyPr>
          <a:lstStyle>
            <a:lvl1pPr algn="ctr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6382" y="3130658"/>
            <a:ext cx="5194544" cy="2691915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08-Sep-17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364"/>
          <a:stretch/>
        </p:blipFill>
        <p:spPr>
          <a:xfrm>
            <a:off x="278309" y="1037347"/>
            <a:ext cx="4597380" cy="58206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422" y="2255851"/>
            <a:ext cx="1067849" cy="10678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877" y="5710376"/>
            <a:ext cx="1655393" cy="95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8506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27105" y="1347508"/>
            <a:ext cx="7727620" cy="5076328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41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9268" y="1123836"/>
            <a:ext cx="7315200" cy="486091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845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1224366"/>
            <a:ext cx="2819400" cy="47192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1224366"/>
            <a:ext cx="7315200" cy="4764954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674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177878" y="1406472"/>
            <a:ext cx="7315200" cy="4846320"/>
          </a:xfrm>
        </p:spPr>
        <p:txBody>
          <a:bodyPr anchor="t"/>
          <a:lstStyle>
            <a:lvl1pPr>
              <a:buClr>
                <a:schemeClr val="tx1"/>
              </a:buClr>
              <a:defRPr sz="2000"/>
            </a:lvl1pPr>
            <a:lvl2pPr>
              <a:buClr>
                <a:schemeClr val="tx1"/>
              </a:buClr>
              <a:defRPr sz="1800"/>
            </a:lvl2pPr>
            <a:lvl3pPr>
              <a:buClr>
                <a:schemeClr val="tx1"/>
              </a:buClr>
              <a:defRPr sz="1600"/>
            </a:lvl3pPr>
            <a:lvl4pPr>
              <a:buClr>
                <a:schemeClr val="tx1"/>
              </a:buClr>
              <a:defRPr sz="1400"/>
            </a:lvl4pPr>
            <a:lvl5pPr>
              <a:buClr>
                <a:schemeClr val="tx1"/>
              </a:buCl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928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440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1408176"/>
            <a:ext cx="3474720" cy="4865483"/>
          </a:xfrm>
        </p:spPr>
        <p:txBody>
          <a:bodyPr/>
          <a:lstStyle>
            <a:lvl1pPr>
              <a:buClr>
                <a:schemeClr val="tx1"/>
              </a:buCl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1408176"/>
            <a:ext cx="3474720" cy="486548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35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40817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40817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82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98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745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5967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7817" y="1406472"/>
            <a:ext cx="7315200" cy="4846320"/>
          </a:xfrm>
        </p:spPr>
        <p:txBody>
          <a:bodyPr anchor="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7216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" y="864108"/>
            <a:ext cx="3443590" cy="599389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1319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1300734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8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  <p:sldLayoutId id="2147483912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spc="-60" baseline="0">
          <a:solidFill>
            <a:srgbClr val="FFFFFF"/>
          </a:solidFill>
          <a:latin typeface="Cambria" charset="0"/>
          <a:ea typeface="Cambria" charset="0"/>
          <a:cs typeface="Cambria" charset="0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etcenter.org/dl_tools/WIL_zips/WIL-Instr-deskv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hyperlink" Target="https://www.onetcenter.org/dl_tools/WIL_zips/WIL-SR-deskp.pdf" TargetMode="External"/><Relationship Id="rId5" Type="http://schemas.openxmlformats.org/officeDocument/2006/relationships/hyperlink" Target="https://www.onetcenter.org/dl_tools/WIL_zips/WIL-Sheet-deskv.pdf" TargetMode="External"/><Relationship Id="rId4" Type="http://schemas.openxmlformats.org/officeDocument/2006/relationships/hyperlink" Target="https://www.onetcenter.org/dl_tools/WIL_zips/WIL-Cards-deskv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pan.tv/series/realpeople/episode/jennifer-ilene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nextmove.org/explore/ip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lms.pepnet.org/career_central.php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australiancurriculumf-6resources.blogspot.com/2013/04/gardner-multiple-intelligences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hyperlink" Target="https://youtu.be/1wkFGXqJxa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0" y="619124"/>
            <a:ext cx="7315200" cy="1058279"/>
          </a:xfrm>
        </p:spPr>
        <p:txBody>
          <a:bodyPr/>
          <a:lstStyle/>
          <a:p>
            <a:r>
              <a:rPr lang="en-US" b="1" dirty="0"/>
              <a:t>Career Awareness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03332" y="2426329"/>
            <a:ext cx="4469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Learning Objectives: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6550" y="3124200"/>
            <a:ext cx="5162550" cy="1622489"/>
          </a:xfrm>
        </p:spPr>
        <p:txBody>
          <a:bodyPr>
            <a:norm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Students </a:t>
            </a:r>
            <a:r>
              <a:rPr lang="en-US" dirty="0"/>
              <a:t>can articulate potential careers they would like to explore. 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Students can relate information of self to different careers.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353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Awareness and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8102" y="1399661"/>
            <a:ext cx="8060998" cy="4286764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For this activity, you will need to access the following O*NET Resource Center tools: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Work Importance Locator Instrument: </a:t>
            </a:r>
            <a:r>
              <a:rPr lang="en-US" u="sng" dirty="0">
                <a:hlinkClick r:id="rId3"/>
              </a:rPr>
              <a:t>https://www.onetcenter.org/dl_tools/WIL_zips/WIL-Instr-deskv.pdf</a:t>
            </a:r>
            <a:r>
              <a:rPr lang="en-US" dirty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Work Values Cards: </a:t>
            </a:r>
            <a:r>
              <a:rPr lang="en-US" u="sng" dirty="0">
                <a:hlinkClick r:id="rId4"/>
              </a:rPr>
              <a:t>https://www.onetcenter.org/dl_tools/WIL_zips/WIL-Cards-deskv.pdf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Work Value Card Sorting Sheet: </a:t>
            </a:r>
            <a:r>
              <a:rPr lang="en-US" u="sng" dirty="0">
                <a:hlinkClick r:id="rId5"/>
              </a:rPr>
              <a:t>https://www.onetcenter.org/dl_tools/WIL_zips/WIL-Sheet-deskv.pdf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Work Importance Locator Score Report: </a:t>
            </a:r>
            <a:r>
              <a:rPr lang="en-US" u="sng" dirty="0">
                <a:hlinkClick r:id="rId6"/>
              </a:rPr>
              <a:t>https://www.onetcenter.org/dl_tools/WIL_zips/WIL-SR-deskp.pdf</a:t>
            </a:r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318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Awareness and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7352" y="1406472"/>
            <a:ext cx="8118897" cy="484632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Personal Values: 1</a:t>
            </a:r>
            <a:r>
              <a:rPr lang="en-US" dirty="0"/>
              <a:t>. Adventure/Fun, 2. Friendship/Family, 3. Money/Wealth, 4. Justice/Honesty, 5. Spirituality/Religion, and 6. </a:t>
            </a:r>
            <a:r>
              <a:rPr lang="en-US" dirty="0" smtClean="0"/>
              <a:t>Knowledge/Education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Work Values: </a:t>
            </a:r>
            <a:r>
              <a:rPr lang="en-US" dirty="0"/>
              <a:t>1. Achievement, 2. Relationships, 3. Independence, 4. Support, 5. Recognition, and 6. Work Conditions.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091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Awareness </a:t>
            </a:r>
            <a:r>
              <a:rPr lang="en-US" dirty="0" smtClean="0"/>
              <a:t>Exit Slip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7353" y="1406472"/>
            <a:ext cx="7315200" cy="4846320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dirty="0"/>
              <a:t>Make a list of 6-12 careers you would like to further explore.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Of those listed, circle the careers that best match your personality, interests, and values.  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676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Awareness</a:t>
            </a:r>
            <a:br>
              <a:rPr lang="en-US" dirty="0"/>
            </a:br>
            <a:r>
              <a:rPr lang="en-US" dirty="0"/>
              <a:t>Kick-off Activity: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81639" y="1401682"/>
            <a:ext cx="8115086" cy="4324341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Watch DPAN.TV </a:t>
            </a:r>
            <a:r>
              <a:rPr lang="en-US" dirty="0"/>
              <a:t>Real People video series to build awareness of interesting careers for students, including opportunities for </a:t>
            </a:r>
            <a:r>
              <a:rPr lang="en-US" dirty="0" smtClean="0"/>
              <a:t>self-employment.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Meet</a:t>
            </a:r>
            <a:r>
              <a:rPr lang="en-US" dirty="0"/>
              <a:t>, Jennifer Ilene, a self-employed Exotic Animal Photographer (2:58), </a:t>
            </a:r>
            <a:r>
              <a:rPr lang="en-US" u="sng" dirty="0">
                <a:hlinkClick r:id="rId3"/>
              </a:rPr>
              <a:t>https://dpan.tv/series/realpeople/episode/jennifer-ilene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21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Career Awareness</a:t>
            </a:r>
            <a:br>
              <a:rPr lang="en-US" dirty="0"/>
            </a:br>
            <a:r>
              <a:rPr lang="en-US" dirty="0" smtClean="0"/>
              <a:t>Classroom Activity</a:t>
            </a:r>
            <a:r>
              <a:rPr lang="en-US" dirty="0"/>
              <a:t>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5717" y="1227801"/>
            <a:ext cx="7920508" cy="3629949"/>
          </a:xfrm>
        </p:spPr>
        <p:txBody>
          <a:bodyPr>
            <a:normAutofit fontScale="77500" lnSpcReduction="20000"/>
          </a:bodyPr>
          <a:lstStyle/>
          <a:p>
            <a:pPr marL="0" marR="0" lv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 Prompts: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your thoughts about Jennifer’s job?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this a career you’ve ever considered?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experiences influenced Jennifer’s journey to becoming an exotic animal photographer?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skills does it take to work with animals in this way?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Jennifer’s advice for you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849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It Online Activity:</a:t>
            </a:r>
            <a:endParaRPr lang="en-US" sz="2800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>
                <a:latin typeface="+mj-lt"/>
              </a:rPr>
              <a:t/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What Do I Want &amp; Getting Started</a:t>
            </a:r>
            <a:endParaRPr lang="en-US" sz="2800" dirty="0">
              <a:latin typeface="+mj-lt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3788714" y="1228725"/>
            <a:ext cx="7315200" cy="25324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en-US" dirty="0"/>
              <a:t>In Section 1, you learned about yourself and identified some dreams.</a:t>
            </a:r>
          </a:p>
          <a:p>
            <a:pPr marL="0" indent="0" fontAlgn="base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In Section 2, you will learn how to:</a:t>
            </a:r>
          </a:p>
          <a:p>
            <a:pPr fontAlgn="base">
              <a:buFont typeface="Arial" pitchFamily="34" charset="0"/>
              <a:buChar char="•"/>
            </a:pPr>
            <a:r>
              <a:rPr lang="en-US" dirty="0"/>
              <a:t>Find careers that fit you</a:t>
            </a:r>
          </a:p>
          <a:p>
            <a:pPr fontAlgn="base">
              <a:buFont typeface="Arial" pitchFamily="34" charset="0"/>
              <a:buChar char="•"/>
            </a:pPr>
            <a:r>
              <a:rPr lang="en-US" dirty="0"/>
              <a:t>Write goals that lead to success.</a:t>
            </a:r>
          </a:p>
        </p:txBody>
      </p:sp>
      <p:pic>
        <p:nvPicPr>
          <p:cNvPr id="11" name="image" descr="reach goal,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060" y="4161931"/>
            <a:ext cx="2905530" cy="2553056"/>
          </a:xfrm>
          <a:prstGeom prst="rect">
            <a:avLst/>
          </a:prstGeom>
        </p:spPr>
      </p:pic>
      <p:pic>
        <p:nvPicPr>
          <p:cNvPr id="8" name="image" descr="what do I want?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325" y="3489506"/>
            <a:ext cx="5383636" cy="3355264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3532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It Online Activity</a:t>
            </a:r>
            <a:r>
              <a:rPr lang="en-US" dirty="0" smtClean="0"/>
              <a:t>:</a:t>
            </a:r>
            <a:endParaRPr lang="en-US" sz="2800" dirty="0">
              <a:latin typeface="+mj-lt"/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52919" y="2675001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Career Goals</a:t>
            </a:r>
            <a:endParaRPr lang="en-US" sz="2800" dirty="0">
              <a:latin typeface="+mj-lt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781366" y="1348795"/>
            <a:ext cx="8124884" cy="36033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Steps for career goals: 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1. Know Yourself: Identify your values, interests, and skills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2. Explore Your Options: Think about what choices you have, find out about the job of interest.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3. Find out more about the job by asking others in that field.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4. Get experience by volunteering, working part-time, or job shadowing.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As a whole class, revisit the Your Goals slide </a:t>
            </a:r>
            <a:r>
              <a:rPr lang="en-US" dirty="0" smtClean="0"/>
              <a:t>to further explore the options </a:t>
            </a:r>
            <a:r>
              <a:rPr lang="en-US" dirty="0"/>
              <a:t>and opportunities associated with part time jobs and volunteer </a:t>
            </a:r>
            <a:r>
              <a:rPr lang="en-US" dirty="0" smtClean="0"/>
              <a:t>opportunities</a:t>
            </a:r>
            <a:r>
              <a:rPr lang="en-US" dirty="0"/>
              <a:t>.</a:t>
            </a:r>
          </a:p>
        </p:txBody>
      </p:sp>
      <p:pic>
        <p:nvPicPr>
          <p:cNvPr id="7" name="image" descr="goal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0461" y="4837884"/>
            <a:ext cx="2943636" cy="190526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6144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Interest Inventory Activity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87352" y="1406472"/>
            <a:ext cx="8061747" cy="484632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Complete </a:t>
            </a:r>
            <a:r>
              <a:rPr lang="en-US" dirty="0"/>
              <a:t>the following online Interest Inventory, O*NET My Next Move, developed by the U.S. Department of Labor for students, </a:t>
            </a:r>
            <a:r>
              <a:rPr lang="en-US" u="sng" dirty="0">
                <a:hlinkClick r:id="rId3"/>
              </a:rPr>
              <a:t>https://www.mynextmove.org/explore/ip</a:t>
            </a:r>
            <a:r>
              <a:rPr lang="en-US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Learn more about each job and required education/training.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See your ‘best’ fit.  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Print and save in your Career Portfolio. 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83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Shadowing with Career Central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1989" y="1394955"/>
            <a:ext cx="8104735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Based on what </a:t>
            </a:r>
            <a:r>
              <a:rPr lang="en-US" dirty="0" smtClean="0"/>
              <a:t>you learned </a:t>
            </a:r>
            <a:r>
              <a:rPr lang="en-US" dirty="0"/>
              <a:t>about </a:t>
            </a:r>
            <a:r>
              <a:rPr lang="en-US" dirty="0" smtClean="0"/>
              <a:t>yourself </a:t>
            </a:r>
            <a:r>
              <a:rPr lang="en-US" dirty="0"/>
              <a:t>in Who Am I </a:t>
            </a:r>
            <a:r>
              <a:rPr lang="en-US" dirty="0" smtClean="0"/>
              <a:t>section</a:t>
            </a:r>
            <a:r>
              <a:rPr lang="en-US" dirty="0"/>
              <a:t> </a:t>
            </a:r>
            <a:r>
              <a:rPr lang="en-US" dirty="0" smtClean="0"/>
              <a:t>and your career </a:t>
            </a:r>
            <a:r>
              <a:rPr lang="en-US" dirty="0"/>
              <a:t>list from O*NET My Next Move Interest </a:t>
            </a:r>
            <a:r>
              <a:rPr lang="en-US" dirty="0" smtClean="0"/>
              <a:t>Inventory, choose careers that match your interest for online </a:t>
            </a:r>
            <a:r>
              <a:rPr lang="en-US" dirty="0"/>
              <a:t>job </a:t>
            </a:r>
            <a:r>
              <a:rPr lang="en-US" dirty="0" smtClean="0"/>
              <a:t>shadowing.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Pepnet2 </a:t>
            </a:r>
            <a:r>
              <a:rPr lang="en-US" dirty="0"/>
              <a:t>Career Central: </a:t>
            </a:r>
            <a:r>
              <a:rPr lang="en-US" u="sng" dirty="0">
                <a:hlinkClick r:id="rId3"/>
              </a:rPr>
              <a:t>http://lms.pepnet.org/career_central.php</a:t>
            </a:r>
            <a:r>
              <a:rPr lang="en-US" dirty="0"/>
              <a:t>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Search </a:t>
            </a:r>
            <a:r>
              <a:rPr lang="en-US" dirty="0"/>
              <a:t>careers by career interests, career cluster, education, industry, ‘green’ jobs, or work importance profile.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/>
              <a:t>W</a:t>
            </a:r>
            <a:r>
              <a:rPr lang="en-US" dirty="0" smtClean="0"/>
              <a:t>atching </a:t>
            </a:r>
            <a:r>
              <a:rPr lang="en-US" dirty="0"/>
              <a:t>the </a:t>
            </a:r>
            <a:r>
              <a:rPr lang="en-US" u="sng" dirty="0"/>
              <a:t>Job Shadow Video</a:t>
            </a:r>
            <a:r>
              <a:rPr lang="en-US" dirty="0"/>
              <a:t> </a:t>
            </a:r>
            <a:r>
              <a:rPr lang="en-US" dirty="0" smtClean="0"/>
              <a:t>and review the </a:t>
            </a:r>
            <a:r>
              <a:rPr lang="en-US" u="sng" dirty="0" smtClean="0"/>
              <a:t>Job </a:t>
            </a:r>
            <a:r>
              <a:rPr lang="en-US" u="sng" dirty="0"/>
              <a:t>Description </a:t>
            </a:r>
            <a:r>
              <a:rPr lang="en-US" dirty="0"/>
              <a:t>for each career </a:t>
            </a:r>
            <a:r>
              <a:rPr lang="en-US" dirty="0" smtClean="0"/>
              <a:t>interest.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Rate your interest  of each job in </a:t>
            </a:r>
            <a:r>
              <a:rPr lang="en-US" dirty="0"/>
              <a:t>Career Central’s Career </a:t>
            </a:r>
            <a:r>
              <a:rPr lang="en-US" dirty="0" smtClean="0"/>
              <a:t>Journal (log in first to save journal entries).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11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Awareness and Personality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57" y="1397508"/>
            <a:ext cx="8064468" cy="512064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Review your Personality Assessment: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What </a:t>
            </a:r>
            <a:r>
              <a:rPr lang="en-US" dirty="0"/>
              <a:t>did you learn about your personality in section 1?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Do you think your results accurately represent you?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Review the list of jobs from Career Interest Inventory to see if the job characteristic and your personality make a good match.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Participate in a whole class discussion: 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Was </a:t>
            </a:r>
            <a:r>
              <a:rPr lang="en-US" dirty="0"/>
              <a:t>there a match between your personality traits and ‘dream’ job?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How was this process for you? Do you agree or disagree with what you learned?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Which of your personality traits do you think will be most important to your future career?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445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Awareness and </a:t>
            </a:r>
            <a:r>
              <a:rPr lang="en-US" dirty="0" smtClean="0"/>
              <a:t>Multiple Intelligences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9313" y="1400447"/>
            <a:ext cx="8050261" cy="5238205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Review of the eight </a:t>
            </a:r>
            <a:r>
              <a:rPr lang="en-US" dirty="0"/>
              <a:t>different Multiple Intelligence categories </a:t>
            </a:r>
            <a:r>
              <a:rPr lang="en-US" u="sng" dirty="0">
                <a:hlinkClick r:id="rId3"/>
              </a:rPr>
              <a:t>http://australiancurriculumf-6resources.blogspot.com/2013/04/gardner-multiple-intelligences.html</a:t>
            </a:r>
            <a:r>
              <a:rPr lang="en-US" dirty="0"/>
              <a:t>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Watch the </a:t>
            </a:r>
            <a:r>
              <a:rPr lang="en-US" dirty="0"/>
              <a:t>following video</a:t>
            </a:r>
            <a:r>
              <a:rPr lang="en-US" dirty="0" smtClean="0"/>
              <a:t>: </a:t>
            </a:r>
            <a:r>
              <a:rPr lang="en-US" dirty="0"/>
              <a:t>Howard Gardner’s Theory of Multiple Intelligence, </a:t>
            </a:r>
            <a:r>
              <a:rPr lang="en-US" u="sng" dirty="0">
                <a:hlinkClick r:id="rId4"/>
              </a:rPr>
              <a:t>https://youtu.be/1wkFGXqJxas</a:t>
            </a:r>
            <a:r>
              <a:rPr lang="en-US" dirty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Review the Multiple </a:t>
            </a:r>
            <a:r>
              <a:rPr lang="en-US" dirty="0"/>
              <a:t>Intelligences Career Chart </a:t>
            </a:r>
            <a:r>
              <a:rPr lang="en-US" dirty="0" smtClean="0"/>
              <a:t>handout and </a:t>
            </a:r>
            <a:r>
              <a:rPr lang="en-US" dirty="0"/>
              <a:t>circle </a:t>
            </a:r>
            <a:r>
              <a:rPr lang="en-US" dirty="0" smtClean="0"/>
              <a:t>the possible </a:t>
            </a:r>
            <a:r>
              <a:rPr lang="en-US" dirty="0"/>
              <a:t>careers </a:t>
            </a:r>
            <a:r>
              <a:rPr lang="en-US" dirty="0" smtClean="0"/>
              <a:t>you are </a:t>
            </a:r>
            <a:r>
              <a:rPr lang="en-US" dirty="0"/>
              <a:t>interested </a:t>
            </a:r>
            <a:r>
              <a:rPr lang="en-US" dirty="0" smtClean="0"/>
              <a:t>in based </a:t>
            </a:r>
            <a:r>
              <a:rPr lang="en-US" dirty="0"/>
              <a:t>on </a:t>
            </a:r>
            <a:r>
              <a:rPr lang="en-US" dirty="0" smtClean="0"/>
              <a:t>your  </a:t>
            </a:r>
            <a:r>
              <a:rPr lang="en-US" dirty="0"/>
              <a:t>intelligence </a:t>
            </a:r>
            <a:r>
              <a:rPr lang="en-US" dirty="0" smtClean="0"/>
              <a:t>categories.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Researching </a:t>
            </a:r>
            <a:r>
              <a:rPr lang="en-US" dirty="0"/>
              <a:t>famous examples of individuals and associated possible careers.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Share your findings! 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738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2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rame">
  <a:themeElements>
    <a:clrScheme name="PEPNET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2B3383"/>
      </a:accent1>
      <a:accent2>
        <a:srgbClr val="FAB900"/>
      </a:accent2>
      <a:accent3>
        <a:srgbClr val="E98623"/>
      </a:accent3>
      <a:accent4>
        <a:srgbClr val="6B4E71"/>
      </a:accent4>
      <a:accent5>
        <a:srgbClr val="32495E"/>
      </a:accent5>
      <a:accent6>
        <a:srgbClr val="D95D39"/>
      </a:accent6>
      <a:hlink>
        <a:srgbClr val="90BB23"/>
      </a:hlink>
      <a:folHlink>
        <a:srgbClr val="EE7008"/>
      </a:folHlink>
    </a:clrScheme>
    <a:fontScheme name="Corbe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pIt Section 2 template" id="{54A737E9-AAC6-8844-8A85-8706FF6A1F26}" vid="{D1214D11-405A-4844-9A7D-9C85F71D34A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MapIt Section 2 template</Template>
  <TotalTime>1166</TotalTime>
  <Words>696</Words>
  <Application>Microsoft Office PowerPoint</Application>
  <PresentationFormat>Custom</PresentationFormat>
  <Paragraphs>68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Frame</vt:lpstr>
      <vt:lpstr>Career Awareness</vt:lpstr>
      <vt:lpstr>Career Awareness Kick-off Activity:</vt:lpstr>
      <vt:lpstr>Career Awareness Classroom Activity: </vt:lpstr>
      <vt:lpstr>Map It Online Activity:</vt:lpstr>
      <vt:lpstr>Map It Online Activity:</vt:lpstr>
      <vt:lpstr>Career Interest Inventory Activity</vt:lpstr>
      <vt:lpstr>Job Shadowing with Career Central </vt:lpstr>
      <vt:lpstr>Career Awareness and Personality</vt:lpstr>
      <vt:lpstr>Career Awareness and Multiple Intelligences</vt:lpstr>
      <vt:lpstr>Career Awareness and Values</vt:lpstr>
      <vt:lpstr>Career Awareness and Values</vt:lpstr>
      <vt:lpstr>Career Awareness Exit Slip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Dadmun, Melissa</dc:creator>
  <cp:lastModifiedBy>samudra</cp:lastModifiedBy>
  <cp:revision>75</cp:revision>
  <dcterms:created xsi:type="dcterms:W3CDTF">2017-05-12T19:19:56Z</dcterms:created>
  <dcterms:modified xsi:type="dcterms:W3CDTF">2017-09-08T07:45:22Z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F6DB3455-C522-49A4-BB62-EE22B5A5609F</vt:lpwstr>
  </property>
  <property fmtid="{D5CDD505-2E9C-101B-9397-08002B2CF9AE}" pid="3" name="ArticulatePath">
    <vt:lpwstr>Career Awareness PowerPoint</vt:lpwstr>
  </property>
</Properties>
</file>