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2" r:id="rId1"/>
  </p:sldMasterIdLst>
  <p:sldIdLst>
    <p:sldId id="256" r:id="rId2"/>
    <p:sldId id="284" r:id="rId3"/>
    <p:sldId id="276" r:id="rId4"/>
    <p:sldId id="262" r:id="rId5"/>
    <p:sldId id="267" r:id="rId6"/>
    <p:sldId id="265" r:id="rId7"/>
    <p:sldId id="278" r:id="rId8"/>
    <p:sldId id="280" r:id="rId9"/>
    <p:sldId id="281" r:id="rId10"/>
    <p:sldId id="259" r:id="rId11"/>
    <p:sldId id="283" r:id="rId12"/>
    <p:sldId id="282" r:id="rId13"/>
    <p:sldId id="287" r:id="rId14"/>
    <p:sldId id="285" r:id="rId15"/>
    <p:sldId id="286" r:id="rId16"/>
    <p:sldId id="288" r:id="rId17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30">
          <p15:clr>
            <a:srgbClr val="A4A3A4"/>
          </p15:clr>
        </p15:guide>
        <p15:guide id="2" pos="3840">
          <p15:clr>
            <a:srgbClr val="A4A3A4"/>
          </p15:clr>
        </p15:guide>
        <p15:guide id="3" pos="4278">
          <p15:clr>
            <a:srgbClr val="A4A3A4"/>
          </p15:clr>
        </p15:guide>
        <p15:guide id="4" pos="24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162" autoAdjust="0"/>
    <p:restoredTop sz="94660"/>
  </p:normalViewPr>
  <p:slideViewPr>
    <p:cSldViewPr snapToGrid="0">
      <p:cViewPr>
        <p:scale>
          <a:sx n="100" d="100"/>
          <a:sy n="100" d="100"/>
        </p:scale>
        <p:origin x="-72" y="-330"/>
      </p:cViewPr>
      <p:guideLst>
        <p:guide orient="horz" pos="930"/>
        <p:guide pos="3840"/>
        <p:guide pos="4278"/>
        <p:guide pos="24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364"/>
          <a:stretch/>
        </p:blipFill>
        <p:spPr>
          <a:xfrm>
            <a:off x="278309" y="1037347"/>
            <a:ext cx="4597380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mp.org/media/7094-biz-kid-it-s-a-job-getting-a-job/stream?digest=34716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mpstart.org/reality-check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athbrite.com/#maker" TargetMode="External"/><Relationship Id="rId7" Type="http://schemas.openxmlformats.org/officeDocument/2006/relationships/hyperlink" Target="http://www2.sfasu.edu/cte/Michelle_Files/HMS_102_Web_Content/career_portfolio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hyperlink" Target="http://heritage.nn.k12.va.us/career_portfolios.html" TargetMode="External"/><Relationship Id="rId5" Type="http://schemas.openxmlformats.org/officeDocument/2006/relationships/hyperlink" Target="https://www.okcareertech.org/educators/career-and-academic-connections/11756CarActFile.pdf" TargetMode="External"/><Relationship Id="rId4" Type="http://schemas.openxmlformats.org/officeDocument/2006/relationships/hyperlink" Target="http://das.ohio.gov/Portals/0/DASDivisions/HumanResources/LPD/pdf/LPD_CareerPortfolio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iseek/realitycheck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mpstart.org/reality-check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285750"/>
            <a:ext cx="7315200" cy="1390650"/>
          </a:xfrm>
        </p:spPr>
        <p:txBody>
          <a:bodyPr/>
          <a:lstStyle/>
          <a:p>
            <a:r>
              <a:rPr lang="en-US" b="1" dirty="0"/>
              <a:t>Career </a:t>
            </a:r>
            <a:r>
              <a:rPr lang="en-US" b="1" dirty="0" smtClean="0"/>
              <a:t>Exploration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550" y="3124200"/>
            <a:ext cx="5286376" cy="2066925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Students </a:t>
            </a:r>
            <a:r>
              <a:rPr lang="en-US" dirty="0"/>
              <a:t>can give at least two </a:t>
            </a:r>
            <a:r>
              <a:rPr lang="en-US" dirty="0" smtClean="0"/>
              <a:t>examples </a:t>
            </a:r>
            <a:r>
              <a:rPr lang="en-US" dirty="0"/>
              <a:t>of how individual skills and </a:t>
            </a:r>
            <a:r>
              <a:rPr lang="en-US" dirty="0" smtClean="0"/>
              <a:t>interests </a:t>
            </a:r>
            <a:r>
              <a:rPr lang="en-US" dirty="0"/>
              <a:t>relate to a variety of career pathways.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Students understand </a:t>
            </a:r>
            <a:r>
              <a:rPr lang="en-US" dirty="0" smtClean="0"/>
              <a:t>what </a:t>
            </a:r>
            <a:r>
              <a:rPr lang="en-US" dirty="0"/>
              <a:t>training and education is required to find success in a variety of careers.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Exploration:</a:t>
            </a:r>
            <a:endParaRPr lang="en-US" sz="2800" dirty="0">
              <a:latin typeface="+mj-lt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252919" y="26654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Occupation Interview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1899" y="1394032"/>
            <a:ext cx="8105775" cy="527992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Create </a:t>
            </a:r>
            <a:r>
              <a:rPr lang="en-US" dirty="0"/>
              <a:t>a list of local occupations </a:t>
            </a:r>
            <a:r>
              <a:rPr lang="en-US" dirty="0" smtClean="0"/>
              <a:t>to invite to an Occupation Interview.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Ask the employer to share </a:t>
            </a:r>
            <a:r>
              <a:rPr lang="en-US" dirty="0"/>
              <a:t>what their business is </a:t>
            </a:r>
            <a:r>
              <a:rPr lang="en-US" dirty="0" smtClean="0"/>
              <a:t>about and discuss </a:t>
            </a:r>
            <a:r>
              <a:rPr lang="en-US" dirty="0"/>
              <a:t>career goals related to their </a:t>
            </a:r>
            <a:r>
              <a:rPr lang="en-US" dirty="0" smtClean="0"/>
              <a:t>occupation.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Prepare by researching the </a:t>
            </a:r>
            <a:r>
              <a:rPr lang="en-US" dirty="0"/>
              <a:t>company beforehand </a:t>
            </a:r>
            <a:r>
              <a:rPr lang="en-US" dirty="0" smtClean="0"/>
              <a:t>to build </a:t>
            </a:r>
            <a:r>
              <a:rPr lang="en-US" dirty="0"/>
              <a:t>background knowledge </a:t>
            </a:r>
            <a:r>
              <a:rPr lang="en-US" dirty="0" smtClean="0"/>
              <a:t>and develop meaningful questions.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Questions may </a:t>
            </a:r>
            <a:r>
              <a:rPr lang="en-US" dirty="0"/>
              <a:t>include: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did you get this job?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kind of training/certification is needed?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Describe your typical work day.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3 hard skills do you use most often? 3 soft skills?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are entry level jobs in your field?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are examples of career goals related to your field?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Here are my strengths. How do they fit in this field?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Follow up </a:t>
            </a:r>
            <a:r>
              <a:rPr lang="en-US" dirty="0"/>
              <a:t>with a thank you note for each interviewee. 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1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</a:t>
            </a:r>
            <a:r>
              <a:rPr lang="en-US" dirty="0" smtClean="0"/>
              <a:t>Exploration:</a:t>
            </a: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It’s a Job Getting a Job Activity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7353" y="1396947"/>
            <a:ext cx="8109372" cy="48463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Watch </a:t>
            </a:r>
            <a:r>
              <a:rPr lang="en-US" dirty="0"/>
              <a:t>Biz Kid$ </a:t>
            </a:r>
            <a:r>
              <a:rPr lang="en-US" i="1" dirty="0"/>
              <a:t>It’s A Job Getting a Job</a:t>
            </a:r>
            <a:r>
              <a:rPr lang="en-US" dirty="0"/>
              <a:t> on DCMP: </a:t>
            </a:r>
            <a:r>
              <a:rPr lang="en-US" u="sng" dirty="0">
                <a:hlinkClick r:id="rId3"/>
              </a:rPr>
              <a:t>https://www.dcmp.org/media/7094-biz-kid-it-s-a-job-getting-a-job/stream?digest=34716</a:t>
            </a:r>
            <a:r>
              <a:rPr lang="en-US" dirty="0"/>
              <a:t> </a:t>
            </a:r>
            <a:r>
              <a:rPr lang="en-US" dirty="0" smtClean="0"/>
              <a:t>(watch </a:t>
            </a:r>
            <a:r>
              <a:rPr lang="en-US" dirty="0"/>
              <a:t>the first 4:20 seconds for this </a:t>
            </a:r>
            <a:r>
              <a:rPr lang="en-US" dirty="0" smtClean="0"/>
              <a:t>activity)</a:t>
            </a:r>
          </a:p>
          <a:p>
            <a:pPr marL="0" indent="0">
              <a:buNone/>
            </a:pPr>
            <a:r>
              <a:rPr lang="en-US" dirty="0" smtClean="0"/>
              <a:t>Meet </a:t>
            </a:r>
            <a:r>
              <a:rPr lang="en-US" dirty="0"/>
              <a:t>Ray, the owner of Fabulous, a motor coach company. Students are introduced to Ray (owner), Larry (driver), and Hilary (Human Resource Representative). Discuss these various job within a single company (occupation).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the roles and responsibilities of each person?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are the </a:t>
            </a:r>
            <a:r>
              <a:rPr lang="en-US" dirty="0" smtClean="0"/>
              <a:t>skills </a:t>
            </a:r>
            <a:r>
              <a:rPr lang="en-US" dirty="0"/>
              <a:t>needed for each job?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does Hilary </a:t>
            </a:r>
            <a:r>
              <a:rPr lang="en-US" dirty="0" smtClean="0"/>
              <a:t>look for </a:t>
            </a:r>
            <a:r>
              <a:rPr lang="en-US" dirty="0"/>
              <a:t>in a potential employee?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What advice does Ray offer?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Which </a:t>
            </a:r>
            <a:r>
              <a:rPr lang="en-US" dirty="0"/>
              <a:t>role would be best for </a:t>
            </a:r>
            <a:r>
              <a:rPr lang="en-US" dirty="0" smtClean="0"/>
              <a:t>you </a:t>
            </a:r>
            <a:r>
              <a:rPr lang="en-US" dirty="0"/>
              <a:t>based </a:t>
            </a:r>
            <a:r>
              <a:rPr lang="en-US" dirty="0" smtClean="0"/>
              <a:t>on your Learning </a:t>
            </a:r>
            <a:r>
              <a:rPr lang="en-US" dirty="0"/>
              <a:t>Style Inventory and Multiple Intelligence Assessment from Section </a:t>
            </a:r>
            <a:r>
              <a:rPr lang="en-US" dirty="0" smtClean="0"/>
              <a:t>One</a:t>
            </a:r>
            <a:r>
              <a:rPr lang="en-US" dirty="0"/>
              <a:t>?</a:t>
            </a:r>
            <a:r>
              <a:rPr lang="en-US" dirty="0" smtClean="0"/>
              <a:t>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09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</a:t>
            </a:r>
            <a:r>
              <a:rPr lang="en-US" dirty="0" smtClean="0"/>
              <a:t>Exploration:</a:t>
            </a: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Reality Check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1900" y="1396947"/>
            <a:ext cx="8096250" cy="48463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900" dirty="0" smtClean="0"/>
              <a:t>Independently </a:t>
            </a:r>
            <a:r>
              <a:rPr lang="en-US" sz="1900" dirty="0"/>
              <a:t>complete a </a:t>
            </a:r>
            <a:r>
              <a:rPr lang="en-US" sz="1900" dirty="0" err="1"/>
              <a:t>Jump$tart</a:t>
            </a:r>
            <a:r>
              <a:rPr lang="en-US" sz="1900" dirty="0"/>
              <a:t> online reality Check: </a:t>
            </a:r>
            <a:r>
              <a:rPr lang="en-US" sz="1900" u="sng" dirty="0">
                <a:hlinkClick r:id="rId3"/>
              </a:rPr>
              <a:t>http://www.jumpstart.org/reality-check.html</a:t>
            </a:r>
            <a:r>
              <a:rPr lang="en-US" sz="1900" dirty="0"/>
              <a:t> (or use your state’s CIS Reality Check program). 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Answer </a:t>
            </a:r>
            <a:r>
              <a:rPr lang="en-US" sz="1900" dirty="0"/>
              <a:t>the questions to the best of </a:t>
            </a:r>
            <a:r>
              <a:rPr lang="en-US" sz="1900" dirty="0" smtClean="0"/>
              <a:t>your </a:t>
            </a:r>
            <a:r>
              <a:rPr lang="en-US" sz="1900" dirty="0"/>
              <a:t>abilities by clicking on the answer. </a:t>
            </a:r>
            <a:endParaRPr lang="en-US" sz="1900" dirty="0" smtClean="0"/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In pairs or small groups, discuss the following questions:  </a:t>
            </a:r>
            <a:endParaRPr lang="en-US" sz="1900" dirty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Are your results what you expected?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Do the jobs align with your job zone or career cluster?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level of education do you need to </a:t>
            </a:r>
            <a:r>
              <a:rPr lang="en-US" dirty="0" smtClean="0"/>
              <a:t>reach your </a:t>
            </a:r>
            <a:r>
              <a:rPr lang="en-US" dirty="0"/>
              <a:t>needed salary?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Are your lifestyle goals realistic? 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7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Exploration:</a:t>
            </a: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Career Portfolio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169" y="1438054"/>
            <a:ext cx="8101506" cy="5267546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Start your Career Portfolio for both </a:t>
            </a:r>
            <a:r>
              <a:rPr lang="en-US" sz="2200" dirty="0"/>
              <a:t>employment and post-secondary education/training programs. 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Gather material in </a:t>
            </a:r>
            <a:r>
              <a:rPr lang="en-US" sz="2200" dirty="0"/>
              <a:t>a </a:t>
            </a:r>
            <a:r>
              <a:rPr lang="en-US" sz="2200" dirty="0" smtClean="0"/>
              <a:t>binder, </a:t>
            </a:r>
            <a:r>
              <a:rPr lang="en-US" sz="2200" dirty="0"/>
              <a:t>or accordion file, or students </a:t>
            </a:r>
            <a:r>
              <a:rPr lang="en-US" sz="2200" dirty="0" smtClean="0"/>
              <a:t>upload </a:t>
            </a:r>
            <a:r>
              <a:rPr lang="en-US" sz="2200" dirty="0"/>
              <a:t>materials to a free online </a:t>
            </a:r>
            <a:r>
              <a:rPr lang="en-US" sz="2200" dirty="0" err="1"/>
              <a:t>ePortfolios</a:t>
            </a:r>
            <a:r>
              <a:rPr lang="en-US" sz="2200" dirty="0"/>
              <a:t>, such as </a:t>
            </a:r>
            <a:r>
              <a:rPr lang="en-US" sz="2200" dirty="0" err="1"/>
              <a:t>Pathbrite</a:t>
            </a:r>
            <a:r>
              <a:rPr lang="en-US" sz="2200" dirty="0"/>
              <a:t> (</a:t>
            </a:r>
            <a:r>
              <a:rPr lang="en-US" sz="2200" u="sng" dirty="0">
                <a:hlinkClick r:id="rId3"/>
              </a:rPr>
              <a:t>https://pathbrite.com/#maker</a:t>
            </a:r>
            <a:r>
              <a:rPr lang="en-US" sz="2200" dirty="0"/>
              <a:t>). 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Portfolio materials may include the following items: achievements</a:t>
            </a:r>
            <a:r>
              <a:rPr lang="en-US" sz="2200" dirty="0"/>
              <a:t>, best course work, special projects, and extracurricular activities. 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Within </a:t>
            </a:r>
            <a:r>
              <a:rPr lang="en-US" sz="2200" dirty="0"/>
              <a:t>a Career Portfolio, </a:t>
            </a:r>
            <a:r>
              <a:rPr lang="en-US" sz="2200" dirty="0" smtClean="0"/>
              <a:t>show </a:t>
            </a:r>
            <a:r>
              <a:rPr lang="en-US" sz="2200" dirty="0"/>
              <a:t>what </a:t>
            </a:r>
            <a:r>
              <a:rPr lang="en-US" sz="2200" dirty="0" smtClean="0"/>
              <a:t>you </a:t>
            </a:r>
            <a:r>
              <a:rPr lang="en-US" sz="2200" dirty="0"/>
              <a:t>know and who </a:t>
            </a:r>
            <a:r>
              <a:rPr lang="en-US" sz="2200" dirty="0" smtClean="0"/>
              <a:t>you are </a:t>
            </a:r>
            <a:r>
              <a:rPr lang="en-US" sz="2200" dirty="0"/>
              <a:t>through a visual collection of meaningful material. 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i="1" dirty="0" smtClean="0"/>
              <a:t>(Teacher’s Note: If using </a:t>
            </a:r>
            <a:r>
              <a:rPr lang="en-US" sz="2200" i="1" dirty="0" err="1" smtClean="0"/>
              <a:t>ePortfolio</a:t>
            </a:r>
            <a:r>
              <a:rPr lang="en-US" sz="2200" i="1" dirty="0" smtClean="0"/>
              <a:t>- choose resources that may help students get started): </a:t>
            </a:r>
            <a:endParaRPr lang="en-US" sz="2200" i="1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Ohio Department of Administrative Services:  </a:t>
            </a:r>
            <a:r>
              <a:rPr lang="en-US" sz="2000" u="sng" dirty="0">
                <a:hlinkClick r:id="rId4"/>
              </a:rPr>
              <a:t>http://das.ohio.gov/Portals/0/DASDivisions/HumanResources/LPD/pdf/LPD_CareerPortfolio.pdf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Oklahoma Department of Career and Technology: </a:t>
            </a:r>
            <a:r>
              <a:rPr lang="en-US" sz="2000" u="sng" dirty="0">
                <a:hlinkClick r:id="rId5"/>
              </a:rPr>
              <a:t>https://www.okcareertech.org/educators/career-and-academic-connections/11756CarActFile.pdf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Heritage High School 21</a:t>
            </a:r>
            <a:r>
              <a:rPr lang="en-US" sz="2000" baseline="30000" dirty="0"/>
              <a:t>st</a:t>
            </a:r>
            <a:r>
              <a:rPr lang="en-US" sz="2000" dirty="0"/>
              <a:t> Century Digital Portfolio: </a:t>
            </a:r>
            <a:r>
              <a:rPr lang="en-US" sz="2000" u="sng" dirty="0">
                <a:hlinkClick r:id="rId6"/>
              </a:rPr>
              <a:t>http://heritage.nn.k12.va.us/career_portfolios.html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Maine Career Advantage: </a:t>
            </a:r>
            <a:r>
              <a:rPr lang="en-US" sz="2000" u="sng" dirty="0">
                <a:hlinkClick r:id="rId7"/>
              </a:rPr>
              <a:t>http://</a:t>
            </a:r>
            <a:r>
              <a:rPr lang="en-US" sz="2000" u="sng" dirty="0" smtClean="0">
                <a:hlinkClick r:id="rId7"/>
              </a:rPr>
              <a:t>www2.sfasu.edu/cte/Michelle_Files/HMS_102_Web_Content/career_portfolio.pdf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84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Exploration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Resume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1900" y="1396947"/>
            <a:ext cx="8134350" cy="48463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900" dirty="0" smtClean="0"/>
              <a:t>Start your resume, a tool that summarizes your qualifications: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 smtClean="0"/>
              <a:t>Contact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 smtClean="0"/>
              <a:t>Education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 smtClean="0"/>
              <a:t>Work/Volunteer experiences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 smtClean="0"/>
              <a:t>Skills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 smtClean="0"/>
              <a:t>Abilities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Resumes </a:t>
            </a:r>
            <a:r>
              <a:rPr lang="en-US" sz="1900" dirty="0"/>
              <a:t>are included in </a:t>
            </a:r>
            <a:r>
              <a:rPr lang="en-US" sz="1900" dirty="0" smtClean="0"/>
              <a:t>your Career </a:t>
            </a:r>
            <a:r>
              <a:rPr lang="en-US" sz="1900" dirty="0"/>
              <a:t>Portfolio and required by most Human Resources departments for </a:t>
            </a:r>
            <a:r>
              <a:rPr lang="en-US" sz="1900" dirty="0" smtClean="0"/>
              <a:t>applicants.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Access </a:t>
            </a:r>
            <a:r>
              <a:rPr lang="en-US" sz="1900" dirty="0"/>
              <a:t>resume builder programs through your state’s Career Information Systems (CIS), templates in computer software, and a variety of other online programs. </a:t>
            </a:r>
            <a:endParaRPr lang="en-US" sz="1900" dirty="0" smtClean="0"/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Save 3 </a:t>
            </a:r>
            <a:r>
              <a:rPr lang="en-US" sz="1900" dirty="0"/>
              <a:t>file types </a:t>
            </a:r>
            <a:r>
              <a:rPr lang="en-US" sz="1900" dirty="0" smtClean="0"/>
              <a:t>of your resume by graduation</a:t>
            </a:r>
            <a:r>
              <a:rPr lang="en-US" sz="1900" dirty="0"/>
              <a:t>: original (word doc or other compatible format), a pdf, and plain text (for online submission).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357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Exploration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Visual Resume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8013" y="1437144"/>
            <a:ext cx="8175862" cy="512064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Visual Resume is similar to a traditional resume, but offers employers a visual representation of who you are and what you can do.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Access the Visual Resume Template and Allison’s Visual Resume Example handouts to help create a visual resume.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Highlight your individual skills </a:t>
            </a:r>
            <a:r>
              <a:rPr lang="en-US" dirty="0"/>
              <a:t>and </a:t>
            </a:r>
            <a:r>
              <a:rPr lang="en-US" dirty="0" smtClean="0"/>
              <a:t>connect your interest to </a:t>
            </a:r>
            <a:r>
              <a:rPr lang="en-US" dirty="0"/>
              <a:t>the career </a:t>
            </a:r>
            <a:r>
              <a:rPr lang="en-US" dirty="0" smtClean="0"/>
              <a:t>field.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Include your </a:t>
            </a:r>
            <a:r>
              <a:rPr lang="en-US" dirty="0"/>
              <a:t>interests/passion, previous </a:t>
            </a:r>
            <a:r>
              <a:rPr lang="en-US" dirty="0" smtClean="0"/>
              <a:t>volunteer, work</a:t>
            </a:r>
            <a:r>
              <a:rPr lang="en-US" dirty="0"/>
              <a:t>, or intern experience, and soft and hard skills.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Keep your Visual Resume </a:t>
            </a:r>
            <a:r>
              <a:rPr lang="en-US" dirty="0"/>
              <a:t>short, specific, and show the job seeker </a:t>
            </a:r>
            <a:r>
              <a:rPr lang="en-US" dirty="0" smtClean="0"/>
              <a:t>images of you actively </a:t>
            </a:r>
            <a:r>
              <a:rPr lang="en-US" dirty="0"/>
              <a:t>performing job tasks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At the end, you may choose to include </a:t>
            </a:r>
            <a:r>
              <a:rPr lang="en-US" dirty="0"/>
              <a:t>personal references, work samples, and links to relevant online portfolios.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Helpful </a:t>
            </a:r>
            <a:r>
              <a:rPr lang="en-US" dirty="0"/>
              <a:t>guidelines for </a:t>
            </a:r>
            <a:r>
              <a:rPr lang="en-US" dirty="0" smtClean="0"/>
              <a:t>creating </a:t>
            </a:r>
            <a:r>
              <a:rPr lang="en-US" dirty="0"/>
              <a:t>a visual resume: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Profile picture should be of student and look professional (not with family members, pets,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Highlight positive hard and soft skills and relate to skills to the work setting.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Share examples of high quality work or other helpful resources related to career field.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Beside profile picture, all other pictures should relate to job tasks or show skills related to position.   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231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Exploration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Ticket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1899" y="1396947"/>
            <a:ext cx="8067675" cy="4846320"/>
          </a:xfrm>
        </p:spPr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sz="1900" dirty="0"/>
              <a:t>Pick one of the careers you chose to further explore and answer the following questions: 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/>
              <a:t>Name of occupation 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/>
              <a:t>List two skills and/or </a:t>
            </a:r>
            <a:r>
              <a:rPr lang="en-US" sz="1700" dirty="0" smtClean="0"/>
              <a:t>interests you </a:t>
            </a:r>
            <a:r>
              <a:rPr lang="en-US" sz="1700" dirty="0"/>
              <a:t>have that support this occupation.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/>
              <a:t>What level of education or training is needed? </a:t>
            </a:r>
            <a:endParaRPr lang="en-US" sz="1700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Exploration</a:t>
            </a:r>
            <a:br>
              <a:rPr lang="en-US" dirty="0"/>
            </a:br>
            <a:r>
              <a:rPr lang="en-US" dirty="0"/>
              <a:t>Kick-off Activity: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1424" y="1400175"/>
            <a:ext cx="8067675" cy="4324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Reality </a:t>
            </a:r>
            <a:r>
              <a:rPr lang="en-US" dirty="0"/>
              <a:t>Check video from </a:t>
            </a:r>
            <a:r>
              <a:rPr lang="en-US" dirty="0" err="1"/>
              <a:t>CAREERwide</a:t>
            </a:r>
            <a:r>
              <a:rPr lang="en-US" dirty="0"/>
              <a:t> Education: </a:t>
            </a:r>
            <a:r>
              <a:rPr lang="en-US" u="sng" dirty="0">
                <a:hlinkClick r:id="rId3"/>
              </a:rPr>
              <a:t>https://vimeo.com/iseek/realitycheck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Meet Dave, a 22 year old, about </a:t>
            </a:r>
            <a:r>
              <a:rPr lang="en-US" dirty="0"/>
              <a:t>to graduate college. His ‘big’ dreams consist of making $150k a year, own a big house and multiple nice cars, and take lots of vacations with friends.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After </a:t>
            </a:r>
            <a:r>
              <a:rPr lang="en-US" dirty="0"/>
              <a:t>watching the video, </a:t>
            </a:r>
            <a:r>
              <a:rPr lang="en-US" dirty="0" smtClean="0"/>
              <a:t>answer the following </a:t>
            </a:r>
            <a:r>
              <a:rPr lang="en-US" dirty="0"/>
              <a:t>questions: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What were Dave’s big dreams upon graduating from college?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much did Dave think he would make as a Software Developer?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Why aren’t Dave’s </a:t>
            </a:r>
            <a:r>
              <a:rPr lang="en-US" dirty="0" smtClean="0"/>
              <a:t>plans </a:t>
            </a:r>
            <a:r>
              <a:rPr lang="en-US" dirty="0"/>
              <a:t>very realistic?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How does that impact his big dreams?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Exploration Classroom Activity: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0493" y="1266825"/>
            <a:ext cx="8116231" cy="4991207"/>
          </a:xfrm>
        </p:spPr>
        <p:txBody>
          <a:bodyPr>
            <a:normAutofit fontScale="85000" lnSpcReduction="20000"/>
          </a:bodyPr>
          <a:lstStyle/>
          <a:p>
            <a:pPr marL="0" marR="0" lvl="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Use </a:t>
            </a:r>
            <a:r>
              <a:rPr lang="en-US" sz="2200" dirty="0"/>
              <a:t>an online Reality </a:t>
            </a:r>
            <a:r>
              <a:rPr lang="en-US" sz="2200" dirty="0" smtClean="0"/>
              <a:t>Check tool , </a:t>
            </a:r>
            <a:r>
              <a:rPr lang="en-US" sz="2200" dirty="0" err="1"/>
              <a:t>Jump$tart</a:t>
            </a:r>
            <a:r>
              <a:rPr lang="en-US" sz="2200" dirty="0"/>
              <a:t>: </a:t>
            </a:r>
            <a:r>
              <a:rPr lang="en-US" sz="2200" u="sng" dirty="0">
                <a:hlinkClick r:id="rId3"/>
              </a:rPr>
              <a:t>http://www.jumpstart.org/reality-check.html</a:t>
            </a:r>
            <a:r>
              <a:rPr lang="en-US" sz="2200" dirty="0"/>
              <a:t> </a:t>
            </a:r>
          </a:p>
          <a:p>
            <a:pPr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200" dirty="0" smtClean="0"/>
              <a:t>Imagine you just graduated </a:t>
            </a:r>
            <a:r>
              <a:rPr lang="en-US" sz="2200" dirty="0"/>
              <a:t>from high school and are about to embark on the adventure of adulthood. </a:t>
            </a:r>
            <a:endParaRPr lang="en-US" sz="2200" dirty="0" smtClean="0"/>
          </a:p>
          <a:p>
            <a:pPr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200" dirty="0" smtClean="0"/>
              <a:t>As </a:t>
            </a:r>
            <a:r>
              <a:rPr lang="en-US" sz="2200" dirty="0"/>
              <a:t>a group, </a:t>
            </a:r>
            <a:r>
              <a:rPr lang="en-US" sz="2200" dirty="0" smtClean="0"/>
              <a:t>answer </a:t>
            </a:r>
            <a:r>
              <a:rPr lang="en-US" sz="2200" dirty="0"/>
              <a:t>the following Reality Check </a:t>
            </a:r>
            <a:r>
              <a:rPr lang="en-US" sz="2200" dirty="0" smtClean="0"/>
              <a:t>tool questions </a:t>
            </a:r>
            <a:r>
              <a:rPr lang="en-US" sz="2200" dirty="0"/>
              <a:t>for </a:t>
            </a:r>
            <a:r>
              <a:rPr lang="en-US" sz="2200" dirty="0" smtClean="0"/>
              <a:t>your  </a:t>
            </a:r>
            <a:r>
              <a:rPr lang="en-US" sz="2200" dirty="0"/>
              <a:t>own “Dave” character. </a:t>
            </a:r>
            <a:endParaRPr lang="en-US" sz="2200" dirty="0" smtClean="0"/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 smtClean="0"/>
              <a:t>Decide answer to each question and </a:t>
            </a:r>
            <a:r>
              <a:rPr lang="en-US" sz="2000" dirty="0"/>
              <a:t>click </a:t>
            </a:r>
            <a:r>
              <a:rPr lang="en-US" sz="2000" dirty="0" smtClean="0"/>
              <a:t>on answer.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 smtClean="0"/>
              <a:t>How much salary will your character need to meet </a:t>
            </a:r>
            <a:r>
              <a:rPr lang="en-US" sz="2000" dirty="0"/>
              <a:t>their lifestyle </a:t>
            </a:r>
            <a:r>
              <a:rPr lang="en-US" sz="2000" dirty="0" smtClean="0"/>
              <a:t>choice?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 smtClean="0"/>
              <a:t>What are some jobs that can </a:t>
            </a:r>
            <a:r>
              <a:rPr lang="en-US" sz="2000" dirty="0"/>
              <a:t>support such a </a:t>
            </a:r>
            <a:r>
              <a:rPr lang="en-US" sz="2000" dirty="0" smtClean="0"/>
              <a:t>lifestyle?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 smtClean="0"/>
              <a:t>What education level provides that hourly wage?</a:t>
            </a:r>
          </a:p>
          <a:p>
            <a:pPr lvl="1">
              <a:lnSpc>
                <a:spcPct val="17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2000" dirty="0" smtClean="0"/>
              <a:t>Is your character’s lifestyle </a:t>
            </a:r>
            <a:r>
              <a:rPr lang="en-US" sz="2000" dirty="0"/>
              <a:t>dreams </a:t>
            </a:r>
            <a:r>
              <a:rPr lang="en-US" sz="2000" dirty="0" smtClean="0"/>
              <a:t>realistic?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4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</a:t>
            </a: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Education Goals</a:t>
            </a:r>
            <a:endParaRPr lang="en-US" sz="2800" dirty="0">
              <a:latin typeface="+mj-lt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3788714" y="1123950"/>
            <a:ext cx="7315200" cy="2038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buFont typeface="Arial" pitchFamily="34" charset="0"/>
              <a:buChar char="•"/>
            </a:pPr>
            <a:r>
              <a:rPr lang="en-US" dirty="0" smtClean="0"/>
              <a:t>Explore different types of education or training. </a:t>
            </a:r>
          </a:p>
          <a:p>
            <a:pPr fontAlgn="base">
              <a:buFont typeface="Arial" pitchFamily="34" charset="0"/>
              <a:buChar char="•"/>
            </a:pPr>
            <a:r>
              <a:rPr lang="en-US" dirty="0" smtClean="0"/>
              <a:t>Explore the relationship between how much education or training you have and how much money you earn.  </a:t>
            </a:r>
          </a:p>
          <a:p>
            <a:pPr marL="0" indent="0" fontAlgn="base">
              <a:buNone/>
            </a:pPr>
            <a:endParaRPr lang="en-US" dirty="0"/>
          </a:p>
        </p:txBody>
      </p:sp>
      <p:pic>
        <p:nvPicPr>
          <p:cNvPr id="4" name="image" descr="education+training = mone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795" y="3047439"/>
            <a:ext cx="3418637" cy="25911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Exploration 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Career Research Activity </a:t>
            </a:r>
            <a:endParaRPr lang="en-US" sz="2800" dirty="0">
              <a:latin typeface="+mj-lt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787511" y="1187793"/>
            <a:ext cx="8166363" cy="4622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 smtClean="0"/>
              <a:t>Practice your research </a:t>
            </a:r>
            <a:r>
              <a:rPr lang="en-US" sz="1900" dirty="0"/>
              <a:t>skills associated with career exploration. </a:t>
            </a:r>
            <a:endParaRPr lang="en-US" sz="19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Choose </a:t>
            </a:r>
            <a:r>
              <a:rPr lang="en-US" sz="1900" dirty="0"/>
              <a:t>a career from </a:t>
            </a:r>
            <a:r>
              <a:rPr lang="en-US" sz="1900" dirty="0" smtClean="0"/>
              <a:t>your interest list.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Gather </a:t>
            </a:r>
            <a:r>
              <a:rPr lang="en-US" sz="1900" dirty="0"/>
              <a:t>information from job descriptions, Career Central, O*NET, and other </a:t>
            </a:r>
            <a:r>
              <a:rPr lang="en-US" sz="1900" dirty="0" smtClean="0"/>
              <a:t>websites </a:t>
            </a:r>
            <a:r>
              <a:rPr lang="en-US" sz="1900" dirty="0"/>
              <a:t>to learn more about job duties, responsibilities, required education/training, minimum experience, earnings, and advancement opportunities. </a:t>
            </a:r>
            <a:endParaRPr lang="en-US" sz="19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Consider geographic </a:t>
            </a:r>
            <a:r>
              <a:rPr lang="en-US" sz="1900" dirty="0"/>
              <a:t>locations, benefits, and other information related to the Labor Market.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Use </a:t>
            </a:r>
            <a:r>
              <a:rPr lang="en-US" sz="1900" dirty="0"/>
              <a:t>the Big 6 Getting </a:t>
            </a:r>
            <a:r>
              <a:rPr lang="en-US" sz="1900" dirty="0" smtClean="0"/>
              <a:t>Started </a:t>
            </a:r>
            <a:r>
              <a:rPr lang="en-US" sz="1900" dirty="0"/>
              <a:t>or Research Project Organizer handouts to </a:t>
            </a:r>
            <a:r>
              <a:rPr lang="en-US" sz="1900" dirty="0" smtClean="0"/>
              <a:t>organize your project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 smtClean="0"/>
              <a:t>Choose </a:t>
            </a:r>
            <a:r>
              <a:rPr lang="en-US" sz="1900" dirty="0"/>
              <a:t>the best mode of representation and </a:t>
            </a:r>
            <a:r>
              <a:rPr lang="en-US" sz="1900" dirty="0" smtClean="0"/>
              <a:t>expression for </a:t>
            </a:r>
            <a:r>
              <a:rPr lang="en-US" sz="1900" dirty="0"/>
              <a:t>capturing and sharing research information. Suggestions include: PowerPoint or Prezi presentation, short video, story board, multi-media format, or lecture.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14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Next Steps</a:t>
            </a:r>
            <a:endParaRPr lang="en-US" sz="2800" dirty="0">
              <a:latin typeface="+mj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74018" y="1378458"/>
            <a:ext cx="7315200" cy="247640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How can you use what you </a:t>
            </a:r>
            <a:r>
              <a:rPr lang="en-US" dirty="0"/>
              <a:t>know about </a:t>
            </a:r>
            <a:r>
              <a:rPr lang="en-US" dirty="0" smtClean="0"/>
              <a:t>your identity </a:t>
            </a:r>
            <a:r>
              <a:rPr lang="en-US" dirty="0"/>
              <a:t>and personality to make a good job </a:t>
            </a:r>
            <a:r>
              <a:rPr lang="en-US" dirty="0" smtClean="0"/>
              <a:t>match? </a:t>
            </a:r>
            <a:endParaRPr lang="en-US" dirty="0"/>
          </a:p>
        </p:txBody>
      </p:sp>
      <p:pic>
        <p:nvPicPr>
          <p:cNvPr id="3" name="image" descr="thinking identity and personality to get a job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818" y="2809567"/>
            <a:ext cx="4585615" cy="31192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88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Career Clusters</a:t>
            </a:r>
            <a:endParaRPr lang="en-US" sz="28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1989" y="1390650"/>
            <a:ext cx="8104736" cy="2419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Career Clusters are groups of jobs that require similar knowledge and skills.  Ready, set, explore!</a:t>
            </a:r>
          </a:p>
        </p:txBody>
      </p:sp>
      <p:pic>
        <p:nvPicPr>
          <p:cNvPr id="4" name="image" descr="career cluster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953" y="2635227"/>
            <a:ext cx="4638773" cy="301340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Exploration:</a:t>
            </a: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Community Based Job Shadows</a:t>
            </a:r>
            <a:endParaRPr lang="en-US" sz="2800" dirty="0">
              <a:latin typeface="+mj-lt"/>
            </a:endParaRPr>
          </a:p>
        </p:txBody>
      </p:sp>
      <p:pic>
        <p:nvPicPr>
          <p:cNvPr id="4" name="image" descr="work based learning experience self-reflection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3303" y="1330515"/>
            <a:ext cx="4113937" cy="5121275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 It Online Activity</a:t>
            </a:r>
            <a:r>
              <a:rPr lang="en-US" dirty="0" smtClean="0"/>
              <a:t>:</a:t>
            </a:r>
            <a:endParaRPr lang="en-US" sz="2800" dirty="0">
              <a:latin typeface="+mj-lt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252919" y="2675001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Career Goals</a:t>
            </a:r>
            <a:endParaRPr lang="en-US" sz="2800" dirty="0">
              <a:latin typeface="+mj-lt"/>
            </a:endParaRPr>
          </a:p>
        </p:txBody>
      </p:sp>
      <p:pic>
        <p:nvPicPr>
          <p:cNvPr id="2" name="image" descr="career goals that fit to you career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716" y="1342886"/>
            <a:ext cx="5353797" cy="4715533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673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6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2 template" id="{54A737E9-AAC6-8844-8A85-8706FF6A1F26}" vid="{D1214D11-405A-4844-9A7D-9C85F71D34A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2 template</Template>
  <TotalTime>1225</TotalTime>
  <Words>1313</Words>
  <Application>Microsoft Office PowerPoint</Application>
  <PresentationFormat>Custom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Frame</vt:lpstr>
      <vt:lpstr>Career Exploration</vt:lpstr>
      <vt:lpstr>Career Exploration Kick-off Activity:</vt:lpstr>
      <vt:lpstr>Career Exploration Classroom Activity: </vt:lpstr>
      <vt:lpstr>Map It Online Activity:</vt:lpstr>
      <vt:lpstr>Career Exploration :</vt:lpstr>
      <vt:lpstr>Map It Online Activity:</vt:lpstr>
      <vt:lpstr>Map It Online Activity:</vt:lpstr>
      <vt:lpstr>Career Exploration:</vt:lpstr>
      <vt:lpstr>Map It Online Activity:</vt:lpstr>
      <vt:lpstr>Career Exploration:</vt:lpstr>
      <vt:lpstr>Career Exploration:</vt:lpstr>
      <vt:lpstr>Career Exploration:</vt:lpstr>
      <vt:lpstr>Career Exploration:</vt:lpstr>
      <vt:lpstr>Career Exploration:</vt:lpstr>
      <vt:lpstr>Career Exploration:</vt:lpstr>
      <vt:lpstr>Career Exploration: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83</cp:revision>
  <dcterms:created xsi:type="dcterms:W3CDTF">2017-05-12T19:19:56Z</dcterms:created>
  <dcterms:modified xsi:type="dcterms:W3CDTF">2017-09-08T07:59:46Z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6D7E1461-D09A-4BD5-A694-E3D6317AE60C</vt:lpwstr>
  </property>
  <property fmtid="{D5CDD505-2E9C-101B-9397-08002B2CF9AE}" pid="3" name="ArticulatePath">
    <vt:lpwstr>Career Exploration PowerPoint</vt:lpwstr>
  </property>
</Properties>
</file>