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4" r:id="rId1"/>
  </p:sldMasterIdLst>
  <p:sldIdLst>
    <p:sldId id="256" r:id="rId2"/>
    <p:sldId id="284" r:id="rId3"/>
    <p:sldId id="276" r:id="rId4"/>
    <p:sldId id="262" r:id="rId5"/>
    <p:sldId id="267" r:id="rId6"/>
    <p:sldId id="265" r:id="rId7"/>
    <p:sldId id="278" r:id="rId8"/>
    <p:sldId id="280" r:id="rId9"/>
    <p:sldId id="259" r:id="rId10"/>
    <p:sldId id="283" r:id="rId11"/>
    <p:sldId id="289" r:id="rId12"/>
    <p:sldId id="282" r:id="rId13"/>
    <p:sldId id="288" r:id="rId14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30">
          <p15:clr>
            <a:srgbClr val="A4A3A4"/>
          </p15:clr>
        </p15:guide>
        <p15:guide id="2" pos="24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94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936" y="-378"/>
      </p:cViewPr>
      <p:guideLst>
        <p:guide orient="horz" pos="930"/>
        <p:guide pos="2454"/>
      </p:guideLst>
    </p:cSldViewPr>
  </p:slideViewPr>
  <p:outlineViewPr>
    <p:cViewPr>
      <p:scale>
        <a:sx n="33" d="100"/>
        <a:sy n="33" d="100"/>
      </p:scale>
      <p:origin x="0" y="937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0" t="53526" r="-7124" b="9869"/>
          <a:stretch/>
        </p:blipFill>
        <p:spPr>
          <a:xfrm rot="16200000">
            <a:off x="-867844" y="867843"/>
            <a:ext cx="6857999" cy="51223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" y="1"/>
            <a:ext cx="12229464" cy="192178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0422" y="557939"/>
            <a:ext cx="6510504" cy="1363851"/>
          </a:xfrm>
        </p:spPr>
        <p:txBody>
          <a:bodyPr anchor="b">
            <a:normAutofit/>
          </a:bodyPr>
          <a:lstStyle>
            <a:lvl1pPr algn="ctr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382" y="3130658"/>
            <a:ext cx="5194544" cy="269191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08-Sep-17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364"/>
          <a:stretch/>
        </p:blipFill>
        <p:spPr>
          <a:xfrm>
            <a:off x="278309" y="1037347"/>
            <a:ext cx="4597380" cy="58206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422" y="2255851"/>
            <a:ext cx="1067849" cy="10678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877" y="5710376"/>
            <a:ext cx="1655393" cy="9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0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7105" y="1347508"/>
            <a:ext cx="7727620" cy="5076328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1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9268" y="1123836"/>
            <a:ext cx="7315200" cy="486091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45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1224366"/>
            <a:ext cx="2819400" cy="47192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1224366"/>
            <a:ext cx="7315200" cy="476495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74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77878" y="1406472"/>
            <a:ext cx="7315200" cy="4846320"/>
          </a:xfrm>
        </p:spPr>
        <p:txBody>
          <a:bodyPr anchor="t"/>
          <a:lstStyle>
            <a:lvl1pPr>
              <a:buClr>
                <a:schemeClr val="tx1"/>
              </a:buClr>
              <a:defRPr sz="2000"/>
            </a:lvl1pPr>
            <a:lvl2pPr>
              <a:buClr>
                <a:schemeClr val="tx1"/>
              </a:buClr>
              <a:defRPr sz="1800"/>
            </a:lvl2pPr>
            <a:lvl3pPr>
              <a:buClr>
                <a:schemeClr val="tx1"/>
              </a:buClr>
              <a:defRPr sz="1600"/>
            </a:lvl3pPr>
            <a:lvl4pPr>
              <a:buClr>
                <a:schemeClr val="tx1"/>
              </a:buClr>
              <a:defRPr sz="1400"/>
            </a:lvl4pPr>
            <a:lvl5pPr>
              <a:buClr>
                <a:schemeClr val="tx1"/>
              </a:buCl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2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40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1408176"/>
            <a:ext cx="3474720" cy="4865483"/>
          </a:xfrm>
        </p:spPr>
        <p:txBody>
          <a:bodyPr/>
          <a:lstStyle>
            <a:lvl1pPr>
              <a:buClr>
                <a:schemeClr val="tx1"/>
              </a:buCl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1408176"/>
            <a:ext cx="3474720" cy="486548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3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40817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40817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8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98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745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596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817" y="1406472"/>
            <a:ext cx="7315200" cy="484632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216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864108"/>
            <a:ext cx="3443590" cy="599389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1319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1300734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-60" baseline="0">
          <a:solidFill>
            <a:srgbClr val="FFFFFF"/>
          </a:solidFill>
          <a:latin typeface="Cambria" charset="0"/>
          <a:ea typeface="Cambria" charset="0"/>
          <a:cs typeface="Cambria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p.org/media/6343-getting-it-right-at-the-interview-student-version/stream?digest=31737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cmp.org/media/7045-biz-kid-taking-charge-of-your-financial-future/stream?digest=34566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careeronestop.org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hyperlink" Target="onetonline.or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752" y="476250"/>
            <a:ext cx="7315200" cy="1195958"/>
          </a:xfrm>
        </p:spPr>
        <p:txBody>
          <a:bodyPr/>
          <a:lstStyle/>
          <a:p>
            <a:r>
              <a:rPr lang="en-US" b="1" dirty="0"/>
              <a:t>Career </a:t>
            </a:r>
            <a:r>
              <a:rPr lang="en-US" b="1" dirty="0" smtClean="0"/>
              <a:t>Preparation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3332" y="2426329"/>
            <a:ext cx="4469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Learning Objectives: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4264" y="3127248"/>
            <a:ext cx="5304536" cy="1622489"/>
          </a:xfrm>
        </p:spPr>
        <p:txBody>
          <a:bodyPr>
            <a:norm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dirty="0" smtClean="0"/>
              <a:t>Students </a:t>
            </a:r>
            <a:r>
              <a:rPr lang="en-US" dirty="0"/>
              <a:t>can make a contribution in a work setting. 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dirty="0"/>
              <a:t>Students can build effective relationships in a work setting. 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35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Preparation 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8562" y="2723343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It’s a Job Getting a Job Activity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1444572"/>
            <a:ext cx="7315200" cy="4846320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Watch the following DCMP video, Getting It Right At the Interview, </a:t>
            </a:r>
            <a:r>
              <a:rPr lang="en-US" u="sng" dirty="0">
                <a:hlinkClick r:id="rId3"/>
              </a:rPr>
              <a:t>https://www.dcmp.org/media/6343-getting-it-right-at-the-interview-student-version/stream?digest=31737</a:t>
            </a:r>
            <a:r>
              <a:rPr lang="en-US" dirty="0"/>
              <a:t> (24:23).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Take notes on the </a:t>
            </a:r>
            <a:r>
              <a:rPr lang="en-US" dirty="0"/>
              <a:t>basics of a job interview including: preparation, skills-based resume, cover letter, first impression, communication skills, appropriate body language, potential interview questions, benefits of mock interviews, and the importance of understanding one’s career goals.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Whole </a:t>
            </a:r>
            <a:r>
              <a:rPr lang="en-US" dirty="0"/>
              <a:t>class </a:t>
            </a:r>
            <a:r>
              <a:rPr lang="en-US" dirty="0" smtClean="0"/>
              <a:t>discussion: 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the steps for making a good first impression?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three examples on how to make a good first impression?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does it mean to “sell” yourself?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is a skill-based resume?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some topics for “small” talk?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questions that may be asked at an interview</a:t>
            </a:r>
            <a:r>
              <a:rPr lang="en-US" dirty="0" smtClean="0"/>
              <a:t>?</a:t>
            </a:r>
          </a:p>
          <a:p>
            <a:pPr marL="0" lvl="0" indent="0">
              <a:buNone/>
            </a:pPr>
            <a:r>
              <a:rPr lang="en-US" dirty="0" smtClean="0"/>
              <a:t>Extension Activities: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Behavioral Questioning Role Play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First Impression Attire Activity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091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Preparation 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8562" y="2723343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Community Resource Mapping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1406472"/>
            <a:ext cx="7315200" cy="48463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Complete </a:t>
            </a:r>
            <a:r>
              <a:rPr lang="en-US" dirty="0"/>
              <a:t>the following steps: </a:t>
            </a:r>
            <a:br>
              <a:rPr lang="en-US" dirty="0"/>
            </a:br>
            <a:r>
              <a:rPr lang="en-US" dirty="0"/>
              <a:t>1. Gather community resource information. </a:t>
            </a:r>
          </a:p>
          <a:p>
            <a:pPr marL="0" indent="0">
              <a:buNone/>
            </a:pPr>
            <a:r>
              <a:rPr lang="en-US" dirty="0"/>
              <a:t>2. Organize information in a table (see sample Community Resource Mapping handout, from the National Center on Secondary Education and Transition)  </a:t>
            </a:r>
          </a:p>
          <a:p>
            <a:pPr marL="0" indent="0">
              <a:buNone/>
            </a:pPr>
            <a:r>
              <a:rPr lang="en-US" dirty="0"/>
              <a:t>3. Mark/label facilities and resources on a community map.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 smtClean="0"/>
              <a:t>Whole Class Discussion: 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Name some places new to you.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places interest you for work?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service agencies can help connect you to employment?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places can help connect you to community participation?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Where can you attend post-secondary education/training programs to meet career goals?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254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Preparation 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8562" y="2723343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Professional Interview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1444572"/>
            <a:ext cx="7315200" cy="4846320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Practice </a:t>
            </a:r>
            <a:r>
              <a:rPr lang="en-US" dirty="0"/>
              <a:t>being the interviewer with a professional in a field of </a:t>
            </a:r>
            <a:r>
              <a:rPr lang="en-US" dirty="0" smtClean="0"/>
              <a:t>interest (consider  </a:t>
            </a:r>
            <a:r>
              <a:rPr lang="en-US" dirty="0"/>
              <a:t>professionals </a:t>
            </a:r>
            <a:r>
              <a:rPr lang="en-US" dirty="0" smtClean="0"/>
              <a:t>at </a:t>
            </a:r>
            <a:r>
              <a:rPr lang="en-US" dirty="0"/>
              <a:t>school, parents, local business owners, or current supervisor in volunteer, internship, or work </a:t>
            </a:r>
            <a:r>
              <a:rPr lang="en-US" dirty="0" smtClean="0"/>
              <a:t>setting).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Ask </a:t>
            </a:r>
            <a:r>
              <a:rPr lang="en-US" dirty="0"/>
              <a:t>permission to take video of the interview, so </a:t>
            </a:r>
            <a:r>
              <a:rPr lang="en-US" dirty="0" smtClean="0"/>
              <a:t>you can </a:t>
            </a:r>
            <a:r>
              <a:rPr lang="en-US" dirty="0"/>
              <a:t>further analyze </a:t>
            </a:r>
            <a:r>
              <a:rPr lang="en-US" dirty="0" smtClean="0"/>
              <a:t>later.   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Start </a:t>
            </a:r>
            <a:r>
              <a:rPr lang="en-US" dirty="0"/>
              <a:t>the interview by offering casual conversation with the professional. 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Ask </a:t>
            </a:r>
            <a:r>
              <a:rPr lang="en-US" dirty="0"/>
              <a:t>the following questions and </a:t>
            </a:r>
            <a:r>
              <a:rPr lang="en-US" dirty="0" smtClean="0"/>
              <a:t>add </a:t>
            </a:r>
            <a:r>
              <a:rPr lang="en-US" dirty="0"/>
              <a:t>one or two </a:t>
            </a:r>
            <a:r>
              <a:rPr lang="en-US" dirty="0" smtClean="0"/>
              <a:t>of your own: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Why did you want to work here?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What skills and strengths do you bring to the company?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How does your personality fit the culture of the company?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Where do you see yourself in five years?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After the interview is complete, </a:t>
            </a:r>
            <a:r>
              <a:rPr lang="en-US" dirty="0" smtClean="0"/>
              <a:t>review </a:t>
            </a:r>
            <a:r>
              <a:rPr lang="en-US" dirty="0"/>
              <a:t>the video and reflect on the following questions: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soft skills did you notice throughout the interview?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How </a:t>
            </a:r>
            <a:r>
              <a:rPr lang="en-US" dirty="0" smtClean="0"/>
              <a:t>did the </a:t>
            </a:r>
            <a:r>
              <a:rPr lang="en-US" dirty="0"/>
              <a:t>professional </a:t>
            </a:r>
            <a:r>
              <a:rPr lang="en-US" dirty="0" smtClean="0"/>
              <a:t>answer </a:t>
            </a:r>
            <a:r>
              <a:rPr lang="en-US" dirty="0"/>
              <a:t>questions about their strengths?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did you learn about their work culture?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does their five year vision say about their career goals?</a:t>
            </a:r>
          </a:p>
          <a:p>
            <a:pPr marL="502920" lvl="1" indent="0">
              <a:buNone/>
            </a:pPr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676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Preparation 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8562" y="2725860"/>
            <a:ext cx="2947482" cy="235691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Exit Ticket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1396746"/>
            <a:ext cx="7315200" cy="48463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Students should reflect on one of their work-based learning </a:t>
            </a:r>
            <a:r>
              <a:rPr lang="en-US" dirty="0" smtClean="0"/>
              <a:t>experiences </a:t>
            </a:r>
            <a:r>
              <a:rPr lang="en-US" dirty="0"/>
              <a:t>(an internship, volunteer, temp job, or other paid/unpaid work) and list: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Two contributions they made to the job site.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Two ways they built healthy relationships with supervisors and/or co-workers.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172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947482" cy="3143894"/>
          </a:xfrm>
        </p:spPr>
        <p:txBody>
          <a:bodyPr/>
          <a:lstStyle/>
          <a:p>
            <a:r>
              <a:rPr lang="en-US" dirty="0"/>
              <a:t>Career </a:t>
            </a:r>
            <a:r>
              <a:rPr lang="en-US" dirty="0" smtClean="0"/>
              <a:t>Preparation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Kick-off Activity: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85616" y="971066"/>
            <a:ext cx="7027524" cy="49143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Problem-Solution </a:t>
            </a:r>
            <a:r>
              <a:rPr lang="en-US" dirty="0"/>
              <a:t>Team Building Game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Divide </a:t>
            </a:r>
            <a:r>
              <a:rPr lang="en-US" dirty="0"/>
              <a:t>into 2 </a:t>
            </a:r>
            <a:r>
              <a:rPr lang="en-US" dirty="0" smtClean="0"/>
              <a:t>teams.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Use </a:t>
            </a:r>
            <a:r>
              <a:rPr lang="en-US" dirty="0"/>
              <a:t>the enclosed problem-solution </a:t>
            </a:r>
            <a:r>
              <a:rPr lang="en-US" dirty="0" smtClean="0"/>
              <a:t>cards.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Each </a:t>
            </a:r>
            <a:r>
              <a:rPr lang="en-US" dirty="0"/>
              <a:t>card </a:t>
            </a:r>
            <a:r>
              <a:rPr lang="en-US" dirty="0" smtClean="0"/>
              <a:t>contains a problem </a:t>
            </a:r>
            <a:r>
              <a:rPr lang="en-US" dirty="0"/>
              <a:t>(P) related to work-readiness </a:t>
            </a:r>
            <a:r>
              <a:rPr lang="en-US" dirty="0" smtClean="0"/>
              <a:t>skills.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Each problem has a solution </a:t>
            </a:r>
            <a:r>
              <a:rPr lang="en-US" dirty="0"/>
              <a:t>(S), as well as an </a:t>
            </a:r>
            <a:r>
              <a:rPr lang="en-US" dirty="0" smtClean="0"/>
              <a:t>innovative </a:t>
            </a:r>
            <a:r>
              <a:rPr lang="en-US" dirty="0"/>
              <a:t>solution (IS).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After you receive the problem, work with your team (1-2 min) to determine the best solution and write it on a dry erase board.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Receive 1 point if your solution matches the one </a:t>
            </a:r>
            <a:r>
              <a:rPr lang="en-US" dirty="0"/>
              <a:t>on the </a:t>
            </a:r>
            <a:r>
              <a:rPr lang="en-US" dirty="0" smtClean="0"/>
              <a:t>card.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Receive 2 points if your solution qualifies as an innovative solution.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First </a:t>
            </a:r>
            <a:r>
              <a:rPr lang="en-US" dirty="0"/>
              <a:t>group to reach 20 </a:t>
            </a:r>
            <a:r>
              <a:rPr lang="en-US" dirty="0" smtClean="0"/>
              <a:t>wins</a:t>
            </a:r>
            <a:r>
              <a:rPr lang="en-US" dirty="0"/>
              <a:t>!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21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947482" cy="2700018"/>
          </a:xfrm>
        </p:spPr>
        <p:txBody>
          <a:bodyPr/>
          <a:lstStyle/>
          <a:p>
            <a:r>
              <a:rPr lang="en-US" dirty="0"/>
              <a:t>Career Preparation Classroom </a:t>
            </a:r>
            <a:r>
              <a:rPr lang="en-US" dirty="0" smtClean="0"/>
              <a:t>Activity: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9544" y="1394335"/>
            <a:ext cx="7315200" cy="4991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Classroom discussion: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What </a:t>
            </a:r>
            <a:r>
              <a:rPr lang="en-US" dirty="0"/>
              <a:t>strengths and traits did each of you bring to the </a:t>
            </a:r>
            <a:r>
              <a:rPr lang="en-US" dirty="0" smtClean="0"/>
              <a:t>activity?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What </a:t>
            </a:r>
            <a:r>
              <a:rPr lang="en-US" dirty="0"/>
              <a:t>other abilities did you notice from your peers?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How did you work together to identify innovative solutions? 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How do the solutions transfer to having strong work ethics?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How are work ethics influenced by our values?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849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It Online Activity: </a:t>
            </a:r>
            <a:endParaRPr lang="en-US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8562" y="2717658"/>
            <a:ext cx="2947482" cy="194786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SMART Goals</a:t>
            </a:r>
            <a:endParaRPr lang="en-US" dirty="0">
              <a:latin typeface="+mj-lt"/>
            </a:endParaRPr>
          </a:p>
        </p:txBody>
      </p:sp>
      <p:pic>
        <p:nvPicPr>
          <p:cNvPr id="3" name="image" descr="smart goal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616" y="1328037"/>
            <a:ext cx="6249272" cy="507753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353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947482" cy="3143894"/>
          </a:xfrm>
        </p:spPr>
        <p:txBody>
          <a:bodyPr>
            <a:normAutofit/>
          </a:bodyPr>
          <a:lstStyle/>
          <a:p>
            <a:r>
              <a:rPr lang="en-US" dirty="0"/>
              <a:t>Career Preparation 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1675" y="2723343"/>
            <a:ext cx="2947482" cy="3143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b="1" i="1" dirty="0" smtClean="0">
                <a:latin typeface="+mj-lt"/>
              </a:rPr>
              <a:t>Biz </a:t>
            </a:r>
            <a:r>
              <a:rPr lang="en-US" sz="2800" dirty="0" smtClean="0">
                <a:latin typeface="+mj-lt"/>
              </a:rPr>
              <a:t>Kid$ SMART Goal Financial Literacy Activity</a:t>
            </a:r>
            <a:endParaRPr lang="en-US" dirty="0">
              <a:latin typeface="+mj-lt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785616" y="1311617"/>
            <a:ext cx="7315200" cy="5189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dirty="0" smtClean="0"/>
              <a:t>Watch </a:t>
            </a:r>
            <a:r>
              <a:rPr lang="en-US" dirty="0"/>
              <a:t>Biz Kid$: Taking Charge of Your Financial Future (27:57), </a:t>
            </a:r>
            <a:r>
              <a:rPr lang="en-US" u="sng" dirty="0">
                <a:hlinkClick r:id="rId3"/>
              </a:rPr>
              <a:t>https://dcmp.org/media/7045-biz-kid-taking-charge-of-your-financial-future/stream?digest=34566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During the video, Biz Kids explore SMART financial goals. Watch a Biz Kid sign up for a </a:t>
            </a:r>
            <a:r>
              <a:rPr lang="en-US" dirty="0" smtClean="0"/>
              <a:t>savings </a:t>
            </a:r>
            <a:r>
              <a:rPr lang="en-US" dirty="0"/>
              <a:t>account at a bank and meet kid entrepreneurs.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As </a:t>
            </a:r>
            <a:r>
              <a:rPr lang="en-US" dirty="0"/>
              <a:t>a class, come up with examples of SMART financial goals (Specific, Measureable, Achievable, Realistic, and Timely). </a:t>
            </a: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Next</a:t>
            </a:r>
            <a:r>
              <a:rPr lang="en-US" dirty="0"/>
              <a:t>, </a:t>
            </a:r>
            <a:r>
              <a:rPr lang="en-US" dirty="0" smtClean="0"/>
              <a:t>set your own SMART </a:t>
            </a:r>
            <a:r>
              <a:rPr lang="en-US" dirty="0"/>
              <a:t>financial </a:t>
            </a:r>
            <a:r>
              <a:rPr lang="en-US" dirty="0" smtClean="0"/>
              <a:t>goal(s).   </a:t>
            </a: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Name some responsibilities </a:t>
            </a:r>
            <a:r>
              <a:rPr lang="en-US" dirty="0"/>
              <a:t>around checking accounts and credit cards. </a:t>
            </a: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Practice balancing </a:t>
            </a:r>
            <a:r>
              <a:rPr lang="en-US" dirty="0"/>
              <a:t>a checkbook or paying bills </a:t>
            </a:r>
            <a:r>
              <a:rPr lang="en-US" dirty="0" smtClean="0"/>
              <a:t>online.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144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It Online Activity</a:t>
            </a:r>
            <a:r>
              <a:rPr lang="en-US" dirty="0" smtClean="0"/>
              <a:t>:</a:t>
            </a:r>
            <a:endParaRPr lang="en-US" sz="2800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8562" y="2719370"/>
            <a:ext cx="2947482" cy="37958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Goal Setting</a:t>
            </a:r>
            <a:endParaRPr lang="en-US" sz="2800" dirty="0">
              <a:latin typeface="+mj-lt"/>
            </a:endParaRPr>
          </a:p>
        </p:txBody>
      </p:sp>
      <p:pic>
        <p:nvPicPr>
          <p:cNvPr id="4" name="image" descr="steps to reach goal,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107" y="1136207"/>
            <a:ext cx="5014010" cy="2692086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85616" y="3957828"/>
            <a:ext cx="7315200" cy="247640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will you do first?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can you do right now (short term)?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can you do in the future (long term)?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could stop you from achieving this goal (roadblock)?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83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It Online Activity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image" descr="roadblocks to reach a goal,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866" y="1407854"/>
            <a:ext cx="4962079" cy="3671005"/>
          </a:xfr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9239292" y="1928955"/>
            <a:ext cx="2365277" cy="2476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/>
              <a:t>the roadblock.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Evaluate </a:t>
            </a:r>
            <a:r>
              <a:rPr lang="en-US" dirty="0"/>
              <a:t>my options.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Develop </a:t>
            </a:r>
            <a:r>
              <a:rPr lang="en-US" dirty="0"/>
              <a:t>a plan.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1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</a:t>
            </a:r>
            <a:r>
              <a:rPr lang="en-US" dirty="0"/>
              <a:t>Preparation 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8562" y="2723343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How to Search for Job Activity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1444572"/>
            <a:ext cx="7315200" cy="48463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Learn </a:t>
            </a:r>
            <a:r>
              <a:rPr lang="en-US" dirty="0"/>
              <a:t>how </a:t>
            </a:r>
            <a:r>
              <a:rPr lang="en-US" dirty="0" smtClean="0"/>
              <a:t>to use the following job search tools: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One-Stop </a:t>
            </a:r>
            <a:r>
              <a:rPr lang="en-US" dirty="0"/>
              <a:t>Career Center: </a:t>
            </a:r>
            <a:r>
              <a:rPr lang="en-US" dirty="0">
                <a:hlinkClick r:id="rId3" action="ppaction://hlinkfile"/>
              </a:rPr>
              <a:t>careeronestop.org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O*NET Online: </a:t>
            </a:r>
            <a:r>
              <a:rPr lang="en-US" dirty="0">
                <a:hlinkClick r:id="rId4" action="ppaction://hlinkfile"/>
              </a:rPr>
              <a:t>onetonline.org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State Career Information System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Local Job Service Center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Local newspaper classified section (hardcopy </a:t>
            </a:r>
            <a:r>
              <a:rPr lang="en-US" dirty="0" smtClean="0"/>
              <a:t>and/or </a:t>
            </a:r>
            <a:r>
              <a:rPr lang="en-US" dirty="0"/>
              <a:t>online)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Local college or university Human Resource Department (explore work study and other employment opportunities for those students college bound)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Search your </a:t>
            </a:r>
            <a:r>
              <a:rPr lang="en-US" dirty="0"/>
              <a:t>top three career </a:t>
            </a:r>
            <a:r>
              <a:rPr lang="en-US" dirty="0" smtClean="0"/>
              <a:t>interests, </a:t>
            </a:r>
            <a:r>
              <a:rPr lang="en-US" dirty="0"/>
              <a:t>and see what’s available in </a:t>
            </a:r>
            <a:r>
              <a:rPr lang="en-US" dirty="0" smtClean="0"/>
              <a:t>your </a:t>
            </a:r>
            <a:r>
              <a:rPr lang="en-US" dirty="0"/>
              <a:t>community or in a location </a:t>
            </a:r>
            <a:r>
              <a:rPr lang="en-US" dirty="0" smtClean="0"/>
              <a:t>you </a:t>
            </a:r>
            <a:r>
              <a:rPr lang="en-US" dirty="0"/>
              <a:t>hope to live in the future.  </a:t>
            </a:r>
            <a:r>
              <a:rPr lang="en-US" dirty="0" smtClean="0"/>
              <a:t>Answer </a:t>
            </a:r>
            <a:r>
              <a:rPr lang="en-US" dirty="0"/>
              <a:t>the following questions: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the application requirements?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is the required education/training?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is the required related work experience/skills needed?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skills will you need to develop to get the job?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is a good way to learn those skills?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445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</a:t>
            </a:r>
            <a:r>
              <a:rPr lang="en-US" dirty="0"/>
              <a:t>Preparation :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800" dirty="0">
              <a:latin typeface="+mj-lt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258562" y="2723343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Completing an Application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1401133"/>
            <a:ext cx="7315200" cy="4549741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Take 2-3 </a:t>
            </a:r>
            <a:r>
              <a:rPr lang="en-US" dirty="0"/>
              <a:t>minutes to highlight each error </a:t>
            </a:r>
            <a:r>
              <a:rPr lang="en-US" dirty="0" smtClean="0"/>
              <a:t>you </a:t>
            </a:r>
            <a:r>
              <a:rPr lang="en-US" dirty="0"/>
              <a:t>notice on the application.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When </a:t>
            </a:r>
            <a:r>
              <a:rPr lang="en-US" dirty="0"/>
              <a:t>finished, </a:t>
            </a:r>
            <a:r>
              <a:rPr lang="en-US" dirty="0" smtClean="0"/>
              <a:t>count the numbers of errors you found and </a:t>
            </a:r>
            <a:r>
              <a:rPr lang="en-US" dirty="0"/>
              <a:t>write the number on the front side of the application.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Those closest </a:t>
            </a:r>
            <a:r>
              <a:rPr lang="en-US" dirty="0"/>
              <a:t>to the actual number </a:t>
            </a:r>
            <a:r>
              <a:rPr lang="en-US" dirty="0" smtClean="0"/>
              <a:t>wins!</a:t>
            </a:r>
          </a:p>
          <a:p>
            <a:pPr marL="0" indent="0">
              <a:buNone/>
            </a:pPr>
            <a:r>
              <a:rPr lang="en-US" dirty="0" smtClean="0"/>
              <a:t>Review How </a:t>
            </a:r>
            <a:r>
              <a:rPr lang="en-US" dirty="0"/>
              <a:t>to Fill Out an Application </a:t>
            </a:r>
            <a:r>
              <a:rPr lang="en-US" dirty="0" smtClean="0"/>
              <a:t>handout. Use a fresh </a:t>
            </a:r>
            <a:r>
              <a:rPr lang="en-US" dirty="0"/>
              <a:t>copy of the application, and </a:t>
            </a:r>
            <a:r>
              <a:rPr lang="en-US" dirty="0" smtClean="0"/>
              <a:t>practice </a:t>
            </a:r>
            <a:r>
              <a:rPr lang="en-US" dirty="0"/>
              <a:t>filling </a:t>
            </a:r>
            <a:r>
              <a:rPr lang="en-US" dirty="0" smtClean="0"/>
              <a:t>in as much information </a:t>
            </a:r>
            <a:r>
              <a:rPr lang="en-US" dirty="0"/>
              <a:t>as </a:t>
            </a:r>
            <a:r>
              <a:rPr lang="en-US" dirty="0" smtClean="0"/>
              <a:t>possible (continue </a:t>
            </a:r>
            <a:r>
              <a:rPr lang="en-US" dirty="0"/>
              <a:t>working on the application at home to find any missing </a:t>
            </a:r>
            <a:r>
              <a:rPr lang="en-US" dirty="0" smtClean="0"/>
              <a:t>information).   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Whole Class </a:t>
            </a:r>
            <a:r>
              <a:rPr lang="en-US" dirty="0"/>
              <a:t>discussion: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If you were hiring for this position, would you hire this person?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strengths did you choose to include?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character traits did you choose to include?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is something new you learned through this activity?</a:t>
            </a:r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318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rame">
  <a:themeElements>
    <a:clrScheme name="PEPNET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2B3383"/>
      </a:accent1>
      <a:accent2>
        <a:srgbClr val="FAB900"/>
      </a:accent2>
      <a:accent3>
        <a:srgbClr val="E98623"/>
      </a:accent3>
      <a:accent4>
        <a:srgbClr val="6B4E71"/>
      </a:accent4>
      <a:accent5>
        <a:srgbClr val="32495E"/>
      </a:accent5>
      <a:accent6>
        <a:srgbClr val="D95D39"/>
      </a:accent6>
      <a:hlink>
        <a:srgbClr val="90BB23"/>
      </a:hlink>
      <a:folHlink>
        <a:srgbClr val="EE7008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apIt Section 2 template" id="{54A737E9-AAC6-8844-8A85-8706FF6A1F26}" vid="{D1214D11-405A-4844-9A7D-9C85F71D34A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MapIt Section 2 template</Template>
  <TotalTime>1277</TotalTime>
  <Words>979</Words>
  <Application>Microsoft Office PowerPoint</Application>
  <PresentationFormat>Custom</PresentationFormat>
  <Paragraphs>119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Frame</vt:lpstr>
      <vt:lpstr>Career Preparation</vt:lpstr>
      <vt:lpstr>Career Preparation Kick-off Activity:</vt:lpstr>
      <vt:lpstr>Career Preparation Classroom Activity: </vt:lpstr>
      <vt:lpstr>Map It Online Activity: </vt:lpstr>
      <vt:lpstr>Career Preparation :  </vt:lpstr>
      <vt:lpstr>Map It Online Activity:</vt:lpstr>
      <vt:lpstr>Map It Online Activity: </vt:lpstr>
      <vt:lpstr>Career Preparation :  </vt:lpstr>
      <vt:lpstr>Career Preparation :   </vt:lpstr>
      <vt:lpstr>Career Preparation :  </vt:lpstr>
      <vt:lpstr>Career Preparation :  </vt:lpstr>
      <vt:lpstr>Career Preparation :  </vt:lpstr>
      <vt:lpstr>Career Preparation :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Dadmun, Melissa</dc:creator>
  <cp:lastModifiedBy>samudra</cp:lastModifiedBy>
  <cp:revision>91</cp:revision>
  <dcterms:created xsi:type="dcterms:W3CDTF">2017-05-12T19:19:56Z</dcterms:created>
  <dcterms:modified xsi:type="dcterms:W3CDTF">2017-09-08T10:01:47Z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14D52F63-DE06-4585-8F49-4144D85EFCBD</vt:lpwstr>
  </property>
  <property fmtid="{D5CDD505-2E9C-101B-9397-08002B2CF9AE}" pid="3" name="ArticulatePath">
    <vt:lpwstr>Career Preparation PowerPoint</vt:lpwstr>
  </property>
</Properties>
</file>