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comments/comment1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 bookmarkIdSeed="2">
  <p:sldMasterIdLst>
    <p:sldMasterId id="2147484008" r:id="rId1"/>
  </p:sldMasterIdLst>
  <p:sldIdLst>
    <p:sldId id="256" r:id="rId2"/>
    <p:sldId id="284" r:id="rId3"/>
    <p:sldId id="293" r:id="rId4"/>
    <p:sldId id="262" r:id="rId5"/>
    <p:sldId id="300" r:id="rId6"/>
    <p:sldId id="295" r:id="rId7"/>
    <p:sldId id="280" r:id="rId8"/>
    <p:sldId id="297" r:id="rId9"/>
    <p:sldId id="298" r:id="rId10"/>
    <p:sldId id="299" r:id="rId11"/>
    <p:sldId id="278" r:id="rId12"/>
    <p:sldId id="288" r:id="rId13"/>
  </p:sldIdLst>
  <p:sldSz cx="12192000" cy="6858000"/>
  <p:notesSz cx="6858000" cy="9144000"/>
  <p:custDataLst>
    <p:tags r:id="rId14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orient="horz" pos="930">
          <p15:clr>
            <a:srgbClr val="A4A3A4"/>
          </p15:clr>
        </p15:guide>
        <p15:guide id="3" pos="3840">
          <p15:clr>
            <a:srgbClr val="A4A3A4"/>
          </p15:clr>
        </p15:guide>
        <p15:guide id="4" pos="2454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admun, Melissa" initials="DM" lastIdx="2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53" autoAdjust="0"/>
    <p:restoredTop sz="94660" autoAdjust="0"/>
  </p:normalViewPr>
  <p:slideViewPr>
    <p:cSldViewPr snapToGrid="0">
      <p:cViewPr>
        <p:scale>
          <a:sx n="100" d="100"/>
          <a:sy n="100" d="100"/>
        </p:scale>
        <p:origin x="-648" y="-378"/>
      </p:cViewPr>
      <p:guideLst>
        <p:guide orient="horz" pos="2160"/>
        <p:guide orient="horz" pos="930"/>
        <p:guide pos="3840"/>
        <p:guide pos="2454"/>
      </p:guideLst>
    </p:cSldViewPr>
  </p:slideViewPr>
  <p:outlineViewPr>
    <p:cViewPr>
      <p:scale>
        <a:sx n="33" d="100"/>
        <a:sy n="33" d="100"/>
      </p:scale>
      <p:origin x="0" y="3072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gs" Target="tags/tag1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7-07-26T15:40:52.119" idx="1">
    <p:pos x="10" y="10"/>
    <p:text/>
    <p:extLst>
      <p:ext uri="{C676402C-5697-4E1C-873F-D02D1690AC5C}">
        <p15:threadingInfo xmlns="" xmlns:p15="http://schemas.microsoft.com/office/powerpoint/2012/main" timeZoneBias="360"/>
      </p:ext>
    </p:extLst>
  </p:cm>
  <p:cm authorId="1" dt="2017-07-26T15:40:52.159" idx="2">
    <p:pos x="106" y="106"/>
    <p:text/>
    <p:extLst>
      <p:ext uri="{C676402C-5697-4E1C-873F-D02D1690AC5C}">
        <p15:threadingInfo xmlns="" xmlns:p15="http://schemas.microsoft.com/office/powerpoint/2012/main" timeZoneBias="360"/>
      </p:ext>
    </p:extLst>
  </p:cm>
</p:cmLst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2.png"/><Relationship Id="rId4" Type="http://schemas.openxmlformats.org/officeDocument/2006/relationships/image" Target="../media/image4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560" t="53526" r="-7124" b="9869"/>
          <a:stretch/>
        </p:blipFill>
        <p:spPr>
          <a:xfrm rot="16200000">
            <a:off x="-867844" y="867843"/>
            <a:ext cx="6857999" cy="5122311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-1" y="1"/>
            <a:ext cx="12229464" cy="1921789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70422" y="557939"/>
            <a:ext cx="6510504" cy="1363851"/>
          </a:xfrm>
        </p:spPr>
        <p:txBody>
          <a:bodyPr anchor="b">
            <a:normAutofit/>
          </a:bodyPr>
          <a:lstStyle>
            <a:lvl1pPr algn="ctr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686382" y="3130658"/>
            <a:ext cx="5194544" cy="2691915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586B75A-687E-405C-8A0B-8D00578BA2C3}" type="datetimeFigureOut">
              <a:rPr lang="en-US" smtClean="0"/>
              <a:pPr/>
              <a:t>08-Sep-17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6679" y="1037347"/>
            <a:ext cx="4580639" cy="5820651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70422" y="2255851"/>
            <a:ext cx="1067849" cy="1067849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59877" y="5710376"/>
            <a:ext cx="1655393" cy="957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8785065"/>
      </p:ext>
    </p:extLst>
  </p:cSld>
  <p:clrMapOvr>
    <a:masterClrMapping/>
  </p:clrMapOvr>
  <p:timing>
    <p:tnLst>
      <p:par>
        <p:cTn id="1" dur="indefinite" restart="never" nodeType="tmRoot"/>
      </p:par>
    </p:tnLst>
  </p:timing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927105" y="1347508"/>
            <a:ext cx="7727620" cy="5076328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256032" y="1408176"/>
            <a:ext cx="2834640" cy="1016972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2594113"/>
            <a:ext cx="2834640" cy="3479889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Clr>
                <a:schemeClr val="bg1"/>
              </a:buClr>
              <a:buFont typeface="Arial" charset="0"/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841226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9268" y="1123836"/>
            <a:ext cx="7315200" cy="4860911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itle Placeholder 1"/>
          <p:cNvSpPr>
            <a:spLocks noGrp="1"/>
          </p:cNvSpPr>
          <p:nvPr>
            <p:ph type="title"/>
          </p:nvPr>
        </p:nvSpPr>
        <p:spPr>
          <a:xfrm>
            <a:off x="252919" y="1408176"/>
            <a:ext cx="2947482" cy="5052259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38457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1224366"/>
            <a:ext cx="2819400" cy="471923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1224366"/>
            <a:ext cx="7315200" cy="4764954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66749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4177878" y="1406472"/>
            <a:ext cx="7315200" cy="4846320"/>
          </a:xfrm>
        </p:spPr>
        <p:txBody>
          <a:bodyPr anchor="t"/>
          <a:lstStyle>
            <a:lvl1pPr>
              <a:buClr>
                <a:schemeClr val="tx1"/>
              </a:buClr>
              <a:defRPr sz="2000"/>
            </a:lvl1pPr>
            <a:lvl2pPr>
              <a:buClr>
                <a:schemeClr val="tx1"/>
              </a:buClr>
              <a:defRPr sz="1800"/>
            </a:lvl2pPr>
            <a:lvl3pPr>
              <a:buClr>
                <a:schemeClr val="tx1"/>
              </a:buClr>
              <a:defRPr sz="1600"/>
            </a:lvl3pPr>
            <a:lvl4pPr>
              <a:buClr>
                <a:schemeClr val="tx1"/>
              </a:buClr>
              <a:defRPr sz="1400"/>
            </a:lvl4pPr>
            <a:lvl5pPr>
              <a:buClr>
                <a:schemeClr val="tx1"/>
              </a:buCl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itle Placeholder 1"/>
          <p:cNvSpPr>
            <a:spLocks noGrp="1"/>
          </p:cNvSpPr>
          <p:nvPr>
            <p:ph type="title"/>
          </p:nvPr>
        </p:nvSpPr>
        <p:spPr>
          <a:xfrm>
            <a:off x="252919" y="1408176"/>
            <a:ext cx="2947482" cy="5052259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792854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814401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1408176"/>
            <a:ext cx="3474720" cy="4865483"/>
          </a:xfrm>
        </p:spPr>
        <p:txBody>
          <a:bodyPr/>
          <a:lstStyle>
            <a:lvl1pPr>
              <a:buClr>
                <a:schemeClr val="tx1"/>
              </a:buCl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1408176"/>
            <a:ext cx="3474720" cy="486548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Title Placeholder 1"/>
          <p:cNvSpPr>
            <a:spLocks noGrp="1"/>
          </p:cNvSpPr>
          <p:nvPr>
            <p:ph type="title"/>
          </p:nvPr>
        </p:nvSpPr>
        <p:spPr>
          <a:xfrm>
            <a:off x="252919" y="1408176"/>
            <a:ext cx="2947482" cy="5052259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64357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40817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231552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40817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231552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252919" y="1408176"/>
            <a:ext cx="2947482" cy="5052259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11824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Placeholder 1"/>
          <p:cNvSpPr>
            <a:spLocks noGrp="1"/>
          </p:cNvSpPr>
          <p:nvPr>
            <p:ph type="title"/>
          </p:nvPr>
        </p:nvSpPr>
        <p:spPr>
          <a:xfrm>
            <a:off x="252919" y="1408176"/>
            <a:ext cx="2947482" cy="5052259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24984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227450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698" t="2285" r="54316" b="3069"/>
          <a:stretch/>
        </p:blipFill>
        <p:spPr>
          <a:xfrm rot="16200000">
            <a:off x="5663944" y="-5663947"/>
            <a:ext cx="864111" cy="1219200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34135" y="85116"/>
            <a:ext cx="1293615" cy="7479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7959673"/>
      </p:ext>
    </p:extLst>
  </p:cSld>
  <p:clrMapOvr>
    <a:masterClrMapping/>
  </p:clrMapOvr>
  <p:timing>
    <p:tnLst>
      <p:par>
        <p:cTn id="1" dur="indefinite" restart="never" nodeType="tmRoot"/>
      </p:par>
    </p:tnLst>
  </p:timing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87817" y="1406472"/>
            <a:ext cx="7315200" cy="4846320"/>
          </a:xfrm>
        </p:spPr>
        <p:txBody>
          <a:bodyPr anchor="t"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256032" y="1408176"/>
            <a:ext cx="2834640" cy="1016972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2594113"/>
            <a:ext cx="2834640" cy="3479889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Clr>
                <a:schemeClr val="bg1"/>
              </a:buClr>
              <a:buFont typeface="Arial" charset="0"/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4272165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698" t="2285" r="54316" b="3069"/>
          <a:stretch/>
        </p:blipFill>
        <p:spPr>
          <a:xfrm rot="16200000">
            <a:off x="5663944" y="-5663947"/>
            <a:ext cx="864111" cy="12192000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1" y="864108"/>
            <a:ext cx="3443590" cy="5993892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408176"/>
            <a:ext cx="2947482" cy="5013198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1300734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34135" y="85116"/>
            <a:ext cx="1293615" cy="7479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8859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09" r:id="rId1"/>
    <p:sldLayoutId id="2147484010" r:id="rId2"/>
    <p:sldLayoutId id="2147484011" r:id="rId3"/>
    <p:sldLayoutId id="2147484012" r:id="rId4"/>
    <p:sldLayoutId id="2147484013" r:id="rId5"/>
    <p:sldLayoutId id="2147484014" r:id="rId6"/>
    <p:sldLayoutId id="2147484015" r:id="rId7"/>
    <p:sldLayoutId id="2147484016" r:id="rId8"/>
    <p:sldLayoutId id="2147484017" r:id="rId9"/>
    <p:sldLayoutId id="2147484018" r:id="rId10"/>
    <p:sldLayoutId id="2147484019" r:id="rId11"/>
    <p:sldLayoutId id="2147484020" r:id="rId12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 spc="-60" baseline="0">
          <a:solidFill>
            <a:srgbClr val="FFFFFF"/>
          </a:solidFill>
          <a:latin typeface="Cambria" charset="0"/>
          <a:ea typeface="Cambria" charset="0"/>
          <a:cs typeface="Cambria" charset="0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dcmp.org/media/4910-pah-i-m-in-college-now-what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youtu.be/9r9c7KBRc3c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ssa.gov/disabilityresearch/wi/pass.htm" TargetMode="External"/><Relationship Id="rId3" Type="http://schemas.openxmlformats.org/officeDocument/2006/relationships/hyperlink" Target="https://fafsa.ed.gov/" TargetMode="External"/><Relationship Id="rId7" Type="http://schemas.openxmlformats.org/officeDocument/2006/relationships/hyperlink" Target="http://www.ablenrc.org/about/what-are-able-accounts" TargetMode="External"/><Relationship Id="rId2" Type="http://schemas.openxmlformats.org/officeDocument/2006/relationships/hyperlink" Target="https://youtu.be/K8JuaYVJ_LE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studentaid.ed.gov/sa/types/work-study" TargetMode="External"/><Relationship Id="rId5" Type="http://schemas.openxmlformats.org/officeDocument/2006/relationships/hyperlink" Target="https://bigfuture.collegeboard.org/scholarship-search" TargetMode="External"/><Relationship Id="rId4" Type="http://schemas.openxmlformats.org/officeDocument/2006/relationships/hyperlink" Target="https://studentaid.ed.gov/sa/types/grants-scholarships/pell" TargetMode="External"/><Relationship Id="rId9" Type="http://schemas.openxmlformats.org/officeDocument/2006/relationships/hyperlink" Target="https://studentloans.gov/myDirectLoan/index.action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873752" y="-1"/>
            <a:ext cx="7315200" cy="1672209"/>
          </a:xfrm>
        </p:spPr>
        <p:txBody>
          <a:bodyPr/>
          <a:lstStyle/>
          <a:p>
            <a:r>
              <a:rPr lang="en-US" b="1" dirty="0" smtClean="0"/>
              <a:t>College Guide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503332" y="2426329"/>
            <a:ext cx="44694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Learning Objectives:</a:t>
            </a:r>
            <a:endParaRPr lang="en-US" sz="3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684264" y="3127248"/>
            <a:ext cx="5304536" cy="1622489"/>
          </a:xfrm>
        </p:spPr>
        <p:txBody>
          <a:bodyPr>
            <a:normAutofit lnSpcReduction="10000"/>
          </a:bodyPr>
          <a:lstStyle/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dirty="0" smtClean="0"/>
              <a:t>Students </a:t>
            </a:r>
            <a:r>
              <a:rPr lang="en-US" dirty="0"/>
              <a:t>can use a College Guide program to find a program that meets their needs and goals. 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dirty="0"/>
              <a:t>Students can navigate applications to education and training programs. 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3532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408176"/>
            <a:ext cx="2944368" cy="5056632"/>
          </a:xfrm>
        </p:spPr>
        <p:txBody>
          <a:bodyPr/>
          <a:lstStyle/>
          <a:p>
            <a:r>
              <a:rPr lang="en-US" sz="3200" dirty="0" smtClean="0"/>
              <a:t>Synthesis Activity:</a:t>
            </a:r>
            <a:br>
              <a:rPr lang="en-US" sz="3200" dirty="0" smtClean="0"/>
            </a:br>
            <a:endParaRPr lang="en-US" sz="2800" dirty="0">
              <a:latin typeface="+mj-lt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261675" y="2723343"/>
            <a:ext cx="2944368" cy="5056632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 spc="-60" baseline="0">
                <a:solidFill>
                  <a:srgbClr val="FFFFFF"/>
                </a:solidFill>
                <a:latin typeface="Cambria" charset="0"/>
                <a:ea typeface="Cambria" charset="0"/>
                <a:cs typeface="Cambria" charset="0"/>
              </a:defRPr>
            </a:lvl1pPr>
          </a:lstStyle>
          <a:p>
            <a:r>
              <a:rPr lang="en-US" sz="2800" dirty="0" smtClean="0">
                <a:latin typeface="+mj-lt"/>
              </a:rPr>
              <a:t>Starting a College Program</a:t>
            </a:r>
            <a:endParaRPr lang="en-US" sz="2800" dirty="0">
              <a:latin typeface="+mj-lt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3780963" y="552623"/>
            <a:ext cx="7315200" cy="591034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/>
              </a:buClr>
              <a:buFont typeface="Wingdings 2" pitchFamily="18" charset="2"/>
              <a:buChar char="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pitchFamily="34" charset="0"/>
              <a:buChar char="•"/>
            </a:pPr>
            <a:r>
              <a:rPr lang="en-US" dirty="0"/>
              <a:t>W</a:t>
            </a:r>
            <a:r>
              <a:rPr lang="en-US" dirty="0" smtClean="0"/>
              <a:t>atch </a:t>
            </a:r>
            <a:r>
              <a:rPr lang="en-US" dirty="0"/>
              <a:t>the video, </a:t>
            </a:r>
            <a:r>
              <a:rPr lang="en-US" dirty="0" err="1"/>
              <a:t>Pah</a:t>
            </a:r>
            <a:r>
              <a:rPr lang="en-US" dirty="0"/>
              <a:t>! I’m in College…Now What?, </a:t>
            </a:r>
            <a:r>
              <a:rPr lang="en-US" u="sng" dirty="0">
                <a:hlinkClick r:id="rId2"/>
              </a:rPr>
              <a:t>https://www.dcmp.org/media/4910-pah-i-m-in-college-now-what</a:t>
            </a:r>
            <a:r>
              <a:rPr lang="en-US" dirty="0"/>
              <a:t> (30:00) on DCMP. </a:t>
            </a:r>
            <a:endParaRPr lang="en-US" dirty="0" smtClean="0"/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Meet Sarah</a:t>
            </a:r>
            <a:r>
              <a:rPr lang="en-US" dirty="0"/>
              <a:t>, a deaf student, starting college who utilizes disability services to find out how to schedule interpreters and </a:t>
            </a:r>
            <a:r>
              <a:rPr lang="en-US" dirty="0" err="1" smtClean="0"/>
              <a:t>notetakers</a:t>
            </a:r>
            <a:r>
              <a:rPr lang="en-US" dirty="0" smtClean="0"/>
              <a:t> </a:t>
            </a:r>
            <a:r>
              <a:rPr lang="en-US" dirty="0"/>
              <a:t>for classes and how to work with teachers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r>
              <a:rPr lang="en-US" dirty="0" smtClean="0"/>
              <a:t>Discussion </a:t>
            </a:r>
            <a:r>
              <a:rPr lang="en-US" dirty="0"/>
              <a:t>prompts:</a:t>
            </a:r>
          </a:p>
          <a:p>
            <a:pPr lvl="1">
              <a:buFont typeface="Arial" pitchFamily="34" charset="0"/>
              <a:buChar char="•"/>
            </a:pPr>
            <a:r>
              <a:rPr lang="en-US" dirty="0"/>
              <a:t>When should you meet with DSS? </a:t>
            </a:r>
            <a:endParaRPr lang="en-US" dirty="0" smtClean="0"/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What </a:t>
            </a:r>
            <a:r>
              <a:rPr lang="en-US" dirty="0"/>
              <a:t>are three things you should discuss with the interpreter before the first class? </a:t>
            </a:r>
            <a:endParaRPr lang="en-US" dirty="0" smtClean="0"/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What </a:t>
            </a:r>
            <a:r>
              <a:rPr lang="en-US" dirty="0"/>
              <a:t>should you attempt to do when meeting your teacher for the first time? </a:t>
            </a:r>
            <a:endParaRPr lang="en-US" dirty="0" smtClean="0"/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Name </a:t>
            </a:r>
            <a:r>
              <a:rPr lang="en-US" dirty="0"/>
              <a:t>topics you should discuss when meeting with your teacher. </a:t>
            </a:r>
            <a:endParaRPr lang="en-US" dirty="0" smtClean="0"/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What </a:t>
            </a:r>
            <a:r>
              <a:rPr lang="en-US" dirty="0"/>
              <a:t>are the responsibilities of the student? </a:t>
            </a:r>
          </a:p>
        </p:txBody>
      </p:sp>
    </p:spTree>
    <p:extLst>
      <p:ext uri="{BB962C8B-B14F-4D97-AF65-F5344CB8AC3E}">
        <p14:creationId xmlns:p14="http://schemas.microsoft.com/office/powerpoint/2010/main" val="32684647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408176"/>
            <a:ext cx="2947482" cy="5052259"/>
          </a:xfrm>
        </p:spPr>
        <p:txBody>
          <a:bodyPr>
            <a:normAutofit/>
          </a:bodyPr>
          <a:lstStyle/>
          <a:p>
            <a:r>
              <a:rPr lang="en-US" sz="3200" dirty="0" smtClean="0"/>
              <a:t>Synthesis Activity: </a:t>
            </a:r>
            <a:br>
              <a:rPr lang="en-US" sz="3200" dirty="0" smtClean="0"/>
            </a:br>
            <a:endParaRPr lang="en-US" sz="2800" dirty="0">
              <a:latin typeface="+mj-lt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261675" y="2723343"/>
            <a:ext cx="2947482" cy="5052259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 spc="-60" baseline="0">
                <a:solidFill>
                  <a:srgbClr val="FFFFFF"/>
                </a:solidFill>
                <a:latin typeface="Cambria" charset="0"/>
                <a:ea typeface="Cambria" charset="0"/>
                <a:cs typeface="Cambria" charset="0"/>
              </a:defRPr>
            </a:lvl1pPr>
          </a:lstStyle>
          <a:p>
            <a:r>
              <a:rPr lang="en-US" sz="2800" dirty="0" smtClean="0">
                <a:latin typeface="+mj-lt"/>
              </a:rPr>
              <a:t>Start Job Search Process</a:t>
            </a:r>
            <a:endParaRPr lang="en-US" sz="2800" dirty="0">
              <a:latin typeface="+mj-lt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3785616" y="1393971"/>
            <a:ext cx="7892783" cy="5116626"/>
          </a:xfrm>
        </p:spPr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/>
              <a:t>Once your college search is narrowed down and you have begun to make campus visits, schedule an on-site or virtual face-to-face meeting with </a:t>
            </a:r>
            <a:r>
              <a:rPr lang="en-US" dirty="0" smtClean="0"/>
              <a:t>the campus </a:t>
            </a:r>
            <a:r>
              <a:rPr lang="en-US" dirty="0"/>
              <a:t>DSS program</a:t>
            </a:r>
            <a:r>
              <a:rPr lang="en-US" dirty="0" smtClean="0"/>
              <a:t>.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During </a:t>
            </a:r>
            <a:r>
              <a:rPr lang="en-US" dirty="0"/>
              <a:t>the meeting, use the </a:t>
            </a:r>
            <a:r>
              <a:rPr lang="en-US" dirty="0" smtClean="0"/>
              <a:t>Questionnaire </a:t>
            </a:r>
            <a:r>
              <a:rPr lang="en-US" dirty="0"/>
              <a:t>for Disability Services handout, which is specific to students who are deaf or hard of hearing. </a:t>
            </a:r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Ask </a:t>
            </a:r>
            <a:r>
              <a:rPr lang="en-US" dirty="0"/>
              <a:t>The DSS counselor/coordinator specific questions on the following topics:   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Role </a:t>
            </a:r>
            <a:r>
              <a:rPr lang="en-US" dirty="0"/>
              <a:t>of the Counselor or </a:t>
            </a:r>
            <a:r>
              <a:rPr lang="en-US" dirty="0" smtClean="0"/>
              <a:t>coordinator</a:t>
            </a:r>
            <a:endParaRPr lang="en-US" dirty="0"/>
          </a:p>
          <a:p>
            <a:pPr lvl="1">
              <a:buFont typeface="Arial" pitchFamily="34" charset="0"/>
              <a:buChar char="•"/>
            </a:pPr>
            <a:r>
              <a:rPr lang="en-US" dirty="0"/>
              <a:t>Process for requesting </a:t>
            </a:r>
            <a:r>
              <a:rPr lang="en-US" dirty="0" smtClean="0"/>
              <a:t>accommodations</a:t>
            </a:r>
            <a:endParaRPr lang="en-US" dirty="0"/>
          </a:p>
          <a:p>
            <a:pPr lvl="1">
              <a:buFont typeface="Arial" pitchFamily="34" charset="0"/>
              <a:buChar char="•"/>
            </a:pPr>
            <a:r>
              <a:rPr lang="en-US" dirty="0"/>
              <a:t>Process for changing accommodation request</a:t>
            </a:r>
          </a:p>
          <a:p>
            <a:pPr lvl="1">
              <a:buFont typeface="Arial" pitchFamily="34" charset="0"/>
              <a:buChar char="•"/>
            </a:pPr>
            <a:r>
              <a:rPr lang="en-US" dirty="0"/>
              <a:t>How conflict resolution is handled</a:t>
            </a:r>
          </a:p>
          <a:p>
            <a:pPr lvl="1">
              <a:buFont typeface="Arial" pitchFamily="34" charset="0"/>
              <a:buChar char="•"/>
            </a:pPr>
            <a:r>
              <a:rPr lang="en-US" dirty="0"/>
              <a:t>Types or levels of professional intervention or advocacy support </a:t>
            </a:r>
          </a:p>
          <a:p>
            <a:pPr lvl="1">
              <a:buFont typeface="Arial" pitchFamily="34" charset="0"/>
              <a:buChar char="•"/>
            </a:pPr>
            <a:r>
              <a:rPr lang="en-US" dirty="0"/>
              <a:t>Involvement in school sponsored activities</a:t>
            </a:r>
          </a:p>
        </p:txBody>
      </p:sp>
    </p:spTree>
    <p:extLst>
      <p:ext uri="{BB962C8B-B14F-4D97-AF65-F5344CB8AC3E}">
        <p14:creationId xmlns:p14="http://schemas.microsoft.com/office/powerpoint/2010/main" val="150110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College Guide: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endParaRPr lang="en-US" dirty="0">
              <a:latin typeface="+mj-lt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258562" y="2283072"/>
            <a:ext cx="2947482" cy="5052259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 spc="-60" baseline="0">
                <a:solidFill>
                  <a:srgbClr val="FFFFFF"/>
                </a:solidFill>
                <a:latin typeface="Cambria" charset="0"/>
                <a:ea typeface="Cambria" charset="0"/>
                <a:cs typeface="Cambria" charset="0"/>
              </a:defRPr>
            </a:lvl1pPr>
          </a:lstStyle>
          <a:p>
            <a:r>
              <a:rPr lang="en-US" sz="2800" dirty="0" smtClean="0">
                <a:latin typeface="+mj-lt"/>
              </a:rPr>
              <a:t>Exit Slip </a:t>
            </a:r>
            <a:endParaRPr lang="en-US" dirty="0">
              <a:latin typeface="+mj-lt"/>
            </a:endParaRPr>
          </a:p>
        </p:txBody>
      </p:sp>
      <p:pic>
        <p:nvPicPr>
          <p:cNvPr id="5" name="image" descr="exit,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8709" y="1014362"/>
            <a:ext cx="2328728" cy="1871300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85616" y="3222870"/>
            <a:ext cx="7772400" cy="2958898"/>
          </a:xfrm>
        </p:spPr>
        <p:txBody>
          <a:bodyPr>
            <a:normAutofit/>
          </a:bodyPr>
          <a:lstStyle/>
          <a:p>
            <a:pPr marL="457200" lvl="0" indent="-457200">
              <a:buFont typeface="+mj-lt"/>
              <a:buAutoNum type="arabicPeriod"/>
            </a:pPr>
            <a:r>
              <a:rPr lang="en-US" dirty="0" smtClean="0"/>
              <a:t>Based </a:t>
            </a:r>
            <a:r>
              <a:rPr lang="en-US" dirty="0"/>
              <a:t>on your exploration with Career Central, list 1-2 education/training programs that meet your needs and career goals.  </a:t>
            </a:r>
          </a:p>
          <a:p>
            <a:pPr marL="457200" lvl="0" indent="-457200">
              <a:buFont typeface="+mj-lt"/>
              <a:buAutoNum type="arabicPeriod"/>
            </a:pPr>
            <a:r>
              <a:rPr lang="en-US" dirty="0"/>
              <a:t>Choose one of the above programs and answer the following questions:   </a:t>
            </a:r>
          </a:p>
          <a:p>
            <a:pPr lvl="1">
              <a:buFont typeface="Arial" pitchFamily="34" charset="0"/>
              <a:buChar char="•"/>
            </a:pPr>
            <a:r>
              <a:rPr lang="en-US" dirty="0"/>
              <a:t>When is the application deadline? </a:t>
            </a:r>
          </a:p>
          <a:p>
            <a:pPr lvl="1">
              <a:buFont typeface="Arial" pitchFamily="34" charset="0"/>
              <a:buChar char="•"/>
            </a:pPr>
            <a:r>
              <a:rPr lang="en-US" dirty="0"/>
              <a:t>Do you currently meet proficiency requirements?  Yes or No </a:t>
            </a:r>
          </a:p>
          <a:p>
            <a:pPr lvl="1">
              <a:buFont typeface="Arial" pitchFamily="34" charset="0"/>
              <a:buChar char="•"/>
            </a:pPr>
            <a:r>
              <a:rPr lang="en-US" dirty="0"/>
              <a:t>If No, which area needs improvement? </a:t>
            </a:r>
          </a:p>
          <a:p>
            <a:pPr lvl="1">
              <a:buFont typeface="Arial" pitchFamily="34" charset="0"/>
              <a:buChar char="•"/>
            </a:pPr>
            <a:r>
              <a:rPr lang="en-US" dirty="0"/>
              <a:t>When is the next open house or tour? </a:t>
            </a:r>
            <a:endParaRPr lang="en-US" dirty="0" smtClean="0"/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Does </a:t>
            </a:r>
            <a:r>
              <a:rPr lang="en-US" dirty="0"/>
              <a:t>the program offer a virtual tour? Yes or No</a:t>
            </a:r>
          </a:p>
        </p:txBody>
      </p:sp>
    </p:spTree>
    <p:extLst>
      <p:ext uri="{BB962C8B-B14F-4D97-AF65-F5344CB8AC3E}">
        <p14:creationId xmlns:p14="http://schemas.microsoft.com/office/powerpoint/2010/main" val="711725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408176"/>
            <a:ext cx="2944368" cy="4873752"/>
          </a:xfrm>
        </p:spPr>
        <p:txBody>
          <a:bodyPr>
            <a:normAutofit/>
          </a:bodyPr>
          <a:lstStyle/>
          <a:p>
            <a:r>
              <a:rPr lang="en-US" sz="3200" dirty="0" smtClean="0"/>
              <a:t>College Guide:</a:t>
            </a:r>
            <a:br>
              <a:rPr lang="en-US" sz="3200" dirty="0" smtClean="0"/>
            </a:br>
            <a:r>
              <a:rPr lang="en-US" sz="3200" dirty="0"/>
              <a:t/>
            </a:r>
            <a:br>
              <a:rPr lang="en-US" sz="3200" dirty="0"/>
            </a:br>
            <a:endParaRPr lang="en-US" sz="2800" dirty="0">
              <a:latin typeface="+mn-lt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261675" y="2283072"/>
            <a:ext cx="2944368" cy="4873752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 spc="-60" baseline="0">
                <a:solidFill>
                  <a:srgbClr val="FFFFFF"/>
                </a:solidFill>
                <a:latin typeface="Cambria" charset="0"/>
                <a:ea typeface="Cambria" charset="0"/>
                <a:cs typeface="Cambria" charset="0"/>
              </a:defRPr>
            </a:lvl1pPr>
          </a:lstStyle>
          <a:p>
            <a:r>
              <a:rPr lang="en-US" sz="2800" dirty="0" smtClean="0">
                <a:latin typeface="+mn-lt"/>
              </a:rPr>
              <a:t>Kick-off Activity</a:t>
            </a:r>
            <a:endParaRPr lang="en-US" sz="2800" dirty="0">
              <a:latin typeface="+mn-lt"/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3608656" y="971066"/>
            <a:ext cx="7315200" cy="518714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/>
              </a:buClr>
              <a:buFont typeface="Wingdings 2" pitchFamily="18" charset="2"/>
              <a:buChar char="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dirty="0" smtClean="0"/>
              <a:t>Guided Imagery Exercise</a:t>
            </a:r>
            <a:endParaRPr lang="en-US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i="1" dirty="0"/>
              <a:t>“…Begin [to] get into a comfortable</a:t>
            </a:r>
            <a:r>
              <a:rPr lang="en-US" b="1" i="1" dirty="0"/>
              <a:t> </a:t>
            </a:r>
            <a:r>
              <a:rPr lang="en-US" i="1" dirty="0"/>
              <a:t>position with both of your feet planted</a:t>
            </a:r>
            <a:r>
              <a:rPr lang="en-US" b="1" i="1" dirty="0"/>
              <a:t> </a:t>
            </a:r>
            <a:r>
              <a:rPr lang="en-US" i="1" dirty="0"/>
              <a:t>on the floor and your hands resting in</a:t>
            </a:r>
            <a:r>
              <a:rPr lang="en-US" b="1" i="1" dirty="0"/>
              <a:t> </a:t>
            </a:r>
            <a:r>
              <a:rPr lang="en-US" i="1" dirty="0"/>
              <a:t>your lap or along your sides or in whatever</a:t>
            </a:r>
            <a:r>
              <a:rPr lang="en-US" b="1" i="1" dirty="0"/>
              <a:t> </a:t>
            </a:r>
            <a:r>
              <a:rPr lang="en-US" i="1" dirty="0"/>
              <a:t>position is comfortable for you. Then [relaxing your body] begin to focus your awareness on your</a:t>
            </a:r>
            <a:r>
              <a:rPr lang="en-US" b="1" i="1" dirty="0"/>
              <a:t> </a:t>
            </a:r>
            <a:r>
              <a:rPr lang="en-US" i="1" dirty="0"/>
              <a:t>breath, breathing in and breathing out</a:t>
            </a:r>
            <a:r>
              <a:rPr lang="en-US" b="1" i="1" dirty="0"/>
              <a:t> </a:t>
            </a:r>
            <a:r>
              <a:rPr lang="en-US" i="1" dirty="0"/>
              <a:t>slowly and </a:t>
            </a:r>
            <a:r>
              <a:rPr lang="en-US" i="1" dirty="0" smtClean="0"/>
              <a:t>comfortably….”</a:t>
            </a:r>
          </a:p>
          <a:p>
            <a:pPr marL="0" indent="0" algn="ctr">
              <a:buNone/>
            </a:pPr>
            <a:endParaRPr lang="en-US" sz="2400" i="1" dirty="0"/>
          </a:p>
          <a:p>
            <a:pPr marL="0" indent="0" algn="ctr">
              <a:buNone/>
            </a:pPr>
            <a:r>
              <a:rPr lang="en-US" sz="1600" i="1" dirty="0" smtClean="0"/>
              <a:t>- Create A Vision For Your Life-Guide Imagery by Bridgett </a:t>
            </a:r>
            <a:r>
              <a:rPr lang="en-US" sz="1600" i="1" dirty="0" err="1" smtClean="0"/>
              <a:t>Tulloh</a:t>
            </a:r>
            <a:r>
              <a:rPr lang="en-US" sz="1600" i="1" dirty="0" smtClean="0"/>
              <a:t>, </a:t>
            </a:r>
            <a:r>
              <a:rPr lang="en-US" sz="1600" u="sng" dirty="0">
                <a:hlinkClick r:id="rId2"/>
              </a:rPr>
              <a:t>https://youtu.be/9r9c7KBRc3c</a:t>
            </a:r>
            <a:r>
              <a:rPr lang="en-US" sz="1600" dirty="0"/>
              <a:t> (9:37). </a:t>
            </a:r>
          </a:p>
        </p:txBody>
      </p:sp>
    </p:spTree>
    <p:extLst>
      <p:ext uri="{BB962C8B-B14F-4D97-AF65-F5344CB8AC3E}">
        <p14:creationId xmlns:p14="http://schemas.microsoft.com/office/powerpoint/2010/main" val="4262168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408176"/>
            <a:ext cx="2944368" cy="4873752"/>
          </a:xfrm>
        </p:spPr>
        <p:txBody>
          <a:bodyPr>
            <a:normAutofit/>
          </a:bodyPr>
          <a:lstStyle/>
          <a:p>
            <a:r>
              <a:rPr lang="en-US" sz="3200" dirty="0"/>
              <a:t>College Guide</a:t>
            </a:r>
            <a:r>
              <a:rPr lang="en-US" sz="3200" dirty="0" smtClean="0"/>
              <a:t>:</a:t>
            </a:r>
            <a:br>
              <a:rPr lang="en-US" sz="3200" dirty="0" smtClean="0"/>
            </a:br>
            <a:r>
              <a:rPr lang="en-US" sz="3200" dirty="0"/>
              <a:t/>
            </a:r>
            <a:br>
              <a:rPr lang="en-US" sz="3200" dirty="0"/>
            </a:br>
            <a:endParaRPr lang="en-US" sz="3200" dirty="0">
              <a:latin typeface="+mj-lt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261675" y="2283072"/>
            <a:ext cx="2944368" cy="4873752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 spc="-60" baseline="0">
                <a:solidFill>
                  <a:srgbClr val="FFFFFF"/>
                </a:solidFill>
                <a:latin typeface="Cambria" charset="0"/>
                <a:ea typeface="Cambria" charset="0"/>
                <a:cs typeface="Cambria" charset="0"/>
              </a:defRPr>
            </a:lvl1pPr>
          </a:lstStyle>
          <a:p>
            <a:r>
              <a:rPr lang="en-US" sz="2800" dirty="0" smtClean="0">
                <a:latin typeface="+mj-lt"/>
              </a:rPr>
              <a:t>Classroom Activity</a:t>
            </a:r>
            <a:endParaRPr lang="en-US" dirty="0">
              <a:latin typeface="+mj-lt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3780963" y="1581323"/>
            <a:ext cx="7315200" cy="5187141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/>
              </a:buClr>
              <a:buFont typeface="Wingdings 2" pitchFamily="18" charset="2"/>
              <a:buChar char="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pitchFamily="34" charset="0"/>
              <a:buChar char="•"/>
            </a:pPr>
            <a:r>
              <a:rPr lang="en-US" dirty="0" smtClean="0"/>
              <a:t>Take a moment to regroup</a:t>
            </a:r>
            <a:r>
              <a:rPr lang="en-US" dirty="0"/>
              <a:t> </a:t>
            </a:r>
            <a:r>
              <a:rPr lang="en-US" dirty="0" smtClean="0"/>
              <a:t>after the Guided Imagery exercise.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Use </a:t>
            </a:r>
            <a:r>
              <a:rPr lang="en-US" dirty="0"/>
              <a:t>the </a:t>
            </a:r>
            <a:r>
              <a:rPr lang="en-US" i="1" dirty="0"/>
              <a:t>Think-Pair-Share </a:t>
            </a:r>
            <a:r>
              <a:rPr lang="en-US" dirty="0"/>
              <a:t>strategy to </a:t>
            </a:r>
            <a:r>
              <a:rPr lang="en-US" dirty="0" smtClean="0"/>
              <a:t>reflect on your guided meditation:</a:t>
            </a:r>
            <a:br>
              <a:rPr lang="en-US" dirty="0" smtClean="0"/>
            </a:br>
            <a:endParaRPr lang="en-US" dirty="0" smtClean="0"/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Think </a:t>
            </a:r>
            <a:r>
              <a:rPr lang="en-US" dirty="0"/>
              <a:t>– have students review and think about the below discussion prompts independently: </a:t>
            </a:r>
          </a:p>
          <a:p>
            <a:pPr lvl="1">
              <a:buFont typeface="Arial" pitchFamily="34" charset="0"/>
              <a:buChar char="•"/>
            </a:pPr>
            <a:r>
              <a:rPr lang="en-US" dirty="0"/>
              <a:t>What goals and actions will you</a:t>
            </a:r>
            <a:r>
              <a:rPr lang="en-US" b="1" dirty="0"/>
              <a:t> </a:t>
            </a:r>
            <a:r>
              <a:rPr lang="en-US" dirty="0"/>
              <a:t>need to set in order to live a life of</a:t>
            </a:r>
            <a:r>
              <a:rPr lang="en-US" b="1" dirty="0"/>
              <a:t> </a:t>
            </a:r>
            <a:r>
              <a:rPr lang="en-US" dirty="0"/>
              <a:t>optimal health? </a:t>
            </a:r>
            <a:endParaRPr lang="en-US" dirty="0" smtClean="0"/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What </a:t>
            </a:r>
            <a:r>
              <a:rPr lang="en-US" dirty="0"/>
              <a:t>support do you need? </a:t>
            </a:r>
            <a:endParaRPr lang="en-US" dirty="0" smtClean="0"/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Who </a:t>
            </a:r>
            <a:r>
              <a:rPr lang="en-US" dirty="0"/>
              <a:t>do you need to be right now, in order</a:t>
            </a:r>
            <a:r>
              <a:rPr lang="en-US" b="1" dirty="0"/>
              <a:t> </a:t>
            </a:r>
            <a:r>
              <a:rPr lang="en-US" dirty="0"/>
              <a:t>to move forward? </a:t>
            </a:r>
            <a:endParaRPr lang="en-US" dirty="0" smtClean="0"/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What</a:t>
            </a:r>
            <a:r>
              <a:rPr lang="en-US" b="1" dirty="0" smtClean="0"/>
              <a:t> </a:t>
            </a:r>
            <a:r>
              <a:rPr lang="en-US" dirty="0"/>
              <a:t>stands out most in your memory of the</a:t>
            </a:r>
            <a:r>
              <a:rPr lang="en-US" b="1" dirty="0"/>
              <a:t> </a:t>
            </a:r>
            <a:r>
              <a:rPr lang="en-US" dirty="0"/>
              <a:t>last few years? </a:t>
            </a:r>
            <a:endParaRPr lang="en-US" dirty="0" smtClean="0"/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What </a:t>
            </a:r>
            <a:r>
              <a:rPr lang="en-US" dirty="0"/>
              <a:t>do you need to be most aware</a:t>
            </a:r>
            <a:r>
              <a:rPr lang="en-US" b="1" dirty="0"/>
              <a:t> </a:t>
            </a:r>
            <a:r>
              <a:rPr lang="en-US" dirty="0"/>
              <a:t>of to get from where you are now to</a:t>
            </a:r>
            <a:r>
              <a:rPr lang="en-US" b="1" dirty="0"/>
              <a:t> </a:t>
            </a:r>
            <a:r>
              <a:rPr lang="en-US" dirty="0"/>
              <a:t>where you hope to be?   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Pair </a:t>
            </a:r>
            <a:r>
              <a:rPr lang="en-US" dirty="0"/>
              <a:t>– have students pair themselves with a comfortable partner and take turns sharing perspective of topic.  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Share </a:t>
            </a:r>
            <a:r>
              <a:rPr lang="en-US" dirty="0"/>
              <a:t>– have students share their answers, thoughts, or opinions with the whole group.  Facilitate the discussion and thank students for sharing about themselves.  </a:t>
            </a:r>
          </a:p>
          <a:p>
            <a:pPr marL="0" indent="0">
              <a:buFont typeface="Wingdings 2" pitchFamily="18" charset="2"/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179404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408175"/>
            <a:ext cx="3422073" cy="4873752"/>
          </a:xfrm>
        </p:spPr>
        <p:txBody>
          <a:bodyPr>
            <a:normAutofit/>
          </a:bodyPr>
          <a:lstStyle/>
          <a:p>
            <a:r>
              <a:rPr lang="en-US" sz="3200" dirty="0" smtClean="0"/>
              <a:t>Map It Online Activity: </a:t>
            </a:r>
            <a:br>
              <a:rPr lang="en-US" sz="3200" dirty="0" smtClean="0"/>
            </a:br>
            <a:endParaRPr lang="en-US" sz="3200" dirty="0">
              <a:latin typeface="+mj-lt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261675" y="2723342"/>
            <a:ext cx="3422073" cy="4873752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 spc="-60" baseline="0">
                <a:solidFill>
                  <a:srgbClr val="FFFFFF"/>
                </a:solidFill>
                <a:latin typeface="Cambria" charset="0"/>
                <a:ea typeface="Cambria" charset="0"/>
                <a:cs typeface="Cambria" charset="0"/>
              </a:defRPr>
            </a:lvl1pPr>
          </a:lstStyle>
          <a:p>
            <a:r>
              <a:rPr lang="en-US" sz="2800" dirty="0" smtClean="0">
                <a:latin typeface="+mj-lt"/>
              </a:rPr>
              <a:t>Online College Guide</a:t>
            </a:r>
            <a:endParaRPr lang="en-US" dirty="0">
              <a:latin typeface="+mj-lt"/>
            </a:endParaRP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3780963" y="1390823"/>
            <a:ext cx="7315200" cy="518714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Review the 5 different </a:t>
            </a:r>
            <a:r>
              <a:rPr lang="en-US" dirty="0"/>
              <a:t>considerations students should use when searching for the best college or training </a:t>
            </a:r>
            <a:r>
              <a:rPr lang="en-US" dirty="0" smtClean="0"/>
              <a:t>fit:</a:t>
            </a:r>
          </a:p>
          <a:p>
            <a:pPr marL="960120" lvl="1" indent="-457200">
              <a:buFont typeface="+mj-lt"/>
              <a:buAutoNum type="arabicPeriod"/>
            </a:pPr>
            <a:r>
              <a:rPr lang="en-US" dirty="0" smtClean="0"/>
              <a:t>Does </a:t>
            </a:r>
            <a:r>
              <a:rPr lang="en-US" dirty="0"/>
              <a:t>the school have the type of degree or training program you want? </a:t>
            </a:r>
          </a:p>
          <a:p>
            <a:pPr marL="960120" lvl="1" indent="-457200">
              <a:buFont typeface="+mj-lt"/>
              <a:buAutoNum type="arabicPeriod"/>
            </a:pPr>
            <a:r>
              <a:rPr lang="en-US" dirty="0"/>
              <a:t>Is the size of the school important to you? </a:t>
            </a:r>
          </a:p>
          <a:p>
            <a:pPr marL="960120" lvl="1" indent="-457200">
              <a:buFont typeface="+mj-lt"/>
              <a:buAutoNum type="arabicPeriod"/>
            </a:pPr>
            <a:r>
              <a:rPr lang="en-US" dirty="0"/>
              <a:t>Is location important for you?</a:t>
            </a:r>
          </a:p>
          <a:p>
            <a:pPr marL="960120" lvl="1" indent="-457200">
              <a:buFont typeface="+mj-lt"/>
              <a:buAutoNum type="arabicPeriod"/>
            </a:pPr>
            <a:r>
              <a:rPr lang="en-US" dirty="0"/>
              <a:t>Is the type of school important for you? </a:t>
            </a:r>
          </a:p>
          <a:p>
            <a:pPr marL="960120" lvl="1" indent="-457200">
              <a:buFont typeface="+mj-lt"/>
              <a:buAutoNum type="arabicPeriod"/>
            </a:pPr>
            <a:r>
              <a:rPr lang="en-US" dirty="0"/>
              <a:t>Is cost important to you?</a:t>
            </a:r>
          </a:p>
          <a:p>
            <a:pPr marL="0" indent="0">
              <a:buNone/>
            </a:pPr>
            <a:r>
              <a:rPr lang="en-US" dirty="0" smtClean="0"/>
              <a:t>Choose a campus and look </a:t>
            </a:r>
            <a:r>
              <a:rPr lang="en-US" dirty="0"/>
              <a:t>at Disability Service for Students </a:t>
            </a:r>
            <a:r>
              <a:rPr lang="en-US" dirty="0" smtClean="0"/>
              <a:t>(DSS) to </a:t>
            </a:r>
            <a:r>
              <a:rPr lang="en-US" dirty="0"/>
              <a:t>learn about the following: </a:t>
            </a:r>
          </a:p>
          <a:p>
            <a:pPr marL="960120" lvl="1" indent="-457200">
              <a:buFont typeface="+mj-lt"/>
              <a:buAutoNum type="arabicPeriod"/>
            </a:pPr>
            <a:r>
              <a:rPr lang="en-US" dirty="0"/>
              <a:t>Does the school have the </a:t>
            </a:r>
            <a:r>
              <a:rPr lang="en-US" dirty="0" smtClean="0"/>
              <a:t>accommodations </a:t>
            </a:r>
            <a:r>
              <a:rPr lang="en-US" dirty="0"/>
              <a:t>you need?</a:t>
            </a:r>
          </a:p>
          <a:p>
            <a:pPr marL="960120" lvl="1" indent="-457200">
              <a:buFont typeface="+mj-lt"/>
              <a:buAutoNum type="arabicPeriod"/>
            </a:pPr>
            <a:r>
              <a:rPr lang="en-US" dirty="0"/>
              <a:t>Do you need more specialized academic supports?</a:t>
            </a:r>
          </a:p>
          <a:p>
            <a:pPr marL="960120" lvl="1" indent="-457200">
              <a:buFont typeface="+mj-lt"/>
              <a:buAutoNum type="arabicPeriod"/>
            </a:pPr>
            <a:r>
              <a:rPr lang="en-US" dirty="0"/>
              <a:t>Is it important for there to be other deaf or hard of hearing students at the school and what is the Deaf community like off campus?</a:t>
            </a:r>
          </a:p>
          <a:p>
            <a:pPr marL="0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435321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408175"/>
            <a:ext cx="2944368" cy="4873752"/>
          </a:xfrm>
        </p:spPr>
        <p:txBody>
          <a:bodyPr>
            <a:normAutofit/>
          </a:bodyPr>
          <a:lstStyle/>
          <a:p>
            <a:r>
              <a:rPr lang="en-US" sz="3200" dirty="0" smtClean="0"/>
              <a:t>Map It Online Activity: </a:t>
            </a:r>
            <a:br>
              <a:rPr lang="en-US" sz="3200" dirty="0" smtClean="0"/>
            </a:br>
            <a:r>
              <a:rPr lang="en-US" dirty="0"/>
              <a:t/>
            </a:r>
            <a:br>
              <a:rPr lang="en-US" dirty="0"/>
            </a:br>
            <a:endParaRPr lang="en-US" sz="3200" dirty="0">
              <a:latin typeface="+mj-lt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261675" y="2723342"/>
            <a:ext cx="2944368" cy="4873752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 spc="-60" baseline="0">
                <a:solidFill>
                  <a:srgbClr val="FFFFFF"/>
                </a:solidFill>
                <a:latin typeface="Cambria" charset="0"/>
                <a:ea typeface="Cambria" charset="0"/>
                <a:cs typeface="Cambria" charset="0"/>
              </a:defRPr>
            </a:lvl1pPr>
          </a:lstStyle>
          <a:p>
            <a:r>
              <a:rPr lang="en-US" sz="2800" dirty="0" smtClean="0">
                <a:latin typeface="+mj-lt"/>
              </a:rPr>
              <a:t>Allison’s College Search, Search Career Central, and Your Turn</a:t>
            </a:r>
            <a:endParaRPr lang="en-US" dirty="0">
              <a:latin typeface="+mj-lt"/>
            </a:endParaRP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3780963" y="1390823"/>
            <a:ext cx="7315200" cy="5187141"/>
          </a:xfrm>
        </p:spPr>
        <p:txBody>
          <a:bodyPr>
            <a:normAutofit/>
          </a:bodyPr>
          <a:lstStyle/>
          <a:p>
            <a:pPr lvl="0">
              <a:buFont typeface="Arial" pitchFamily="34" charset="0"/>
              <a:buChar char="•"/>
            </a:pPr>
            <a:r>
              <a:rPr lang="en-US" dirty="0" smtClean="0"/>
              <a:t>Reflect on Allison’s </a:t>
            </a:r>
            <a:r>
              <a:rPr lang="en-US" dirty="0"/>
              <a:t>College Search process. </a:t>
            </a:r>
          </a:p>
          <a:p>
            <a:pPr lvl="0">
              <a:buFont typeface="Arial" pitchFamily="34" charset="0"/>
              <a:buChar char="•"/>
            </a:pPr>
            <a:r>
              <a:rPr lang="en-US" dirty="0" smtClean="0"/>
              <a:t>Further </a:t>
            </a:r>
            <a:r>
              <a:rPr lang="en-US" dirty="0"/>
              <a:t>explore education and training </a:t>
            </a:r>
            <a:r>
              <a:rPr lang="en-US" dirty="0" smtClean="0"/>
              <a:t>programs </a:t>
            </a:r>
            <a:r>
              <a:rPr lang="en-US" dirty="0"/>
              <a:t>related to career interests on </a:t>
            </a:r>
            <a:r>
              <a:rPr lang="en-US" dirty="0" smtClean="0"/>
              <a:t>Career </a:t>
            </a:r>
            <a:r>
              <a:rPr lang="en-US" dirty="0"/>
              <a:t>Central.</a:t>
            </a:r>
          </a:p>
          <a:p>
            <a:pPr lvl="0">
              <a:buFont typeface="Arial" pitchFamily="34" charset="0"/>
              <a:buChar char="•"/>
            </a:pPr>
            <a:r>
              <a:rPr lang="en-US" dirty="0"/>
              <a:t>Complete the Your Turn slide. </a:t>
            </a:r>
            <a:endParaRPr lang="en-US" dirty="0" smtClean="0"/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Consider </a:t>
            </a:r>
            <a:r>
              <a:rPr lang="en-US" dirty="0"/>
              <a:t>printing this slide </a:t>
            </a:r>
            <a:r>
              <a:rPr lang="en-US" dirty="0" smtClean="0"/>
              <a:t>to </a:t>
            </a:r>
            <a:r>
              <a:rPr lang="en-US" dirty="0"/>
              <a:t>make notes </a:t>
            </a:r>
            <a:r>
              <a:rPr lang="en-US" dirty="0" smtClean="0"/>
              <a:t>while searching </a:t>
            </a:r>
            <a:r>
              <a:rPr lang="en-US" dirty="0"/>
              <a:t>for information and then </a:t>
            </a:r>
            <a:r>
              <a:rPr lang="en-US" dirty="0" smtClean="0"/>
              <a:t>enter </a:t>
            </a:r>
            <a:r>
              <a:rPr lang="en-US" dirty="0"/>
              <a:t>into Map It. </a:t>
            </a:r>
          </a:p>
          <a:p>
            <a:pPr marL="0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741745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408175"/>
            <a:ext cx="2944368" cy="5056632"/>
          </a:xfrm>
        </p:spPr>
        <p:txBody>
          <a:bodyPr/>
          <a:lstStyle/>
          <a:p>
            <a:r>
              <a:rPr lang="en-US" dirty="0"/>
              <a:t>College Guide: 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sz="2800" dirty="0">
              <a:latin typeface="+mj-lt"/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261675" y="2283071"/>
            <a:ext cx="2944368" cy="5056632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 spc="-60" baseline="0">
                <a:solidFill>
                  <a:srgbClr val="FFFFFF"/>
                </a:solidFill>
                <a:latin typeface="Cambria" charset="0"/>
                <a:ea typeface="Cambria" charset="0"/>
                <a:cs typeface="Cambria" charset="0"/>
              </a:defRPr>
            </a:lvl1pPr>
          </a:lstStyle>
          <a:p>
            <a:r>
              <a:rPr lang="en-US" sz="2800" dirty="0" smtClean="0">
                <a:latin typeface="+mj-lt"/>
              </a:rPr>
              <a:t>DSS Scavenger Hunt</a:t>
            </a:r>
            <a:endParaRPr lang="en-US" sz="2800" dirty="0">
              <a:latin typeface="+mj-lt"/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3780963" y="657398"/>
            <a:ext cx="7315200" cy="55374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/>
              </a:buClr>
              <a:buFont typeface="Wingdings 2" pitchFamily="18" charset="2"/>
              <a:buChar char="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pitchFamily="34" charset="0"/>
              <a:buChar char="•"/>
            </a:pPr>
            <a:r>
              <a:rPr lang="en-US" dirty="0" smtClean="0"/>
              <a:t>The purpose of this activity is to </a:t>
            </a:r>
            <a:r>
              <a:rPr lang="en-US" dirty="0"/>
              <a:t>learn how disability services </a:t>
            </a:r>
            <a:r>
              <a:rPr lang="en-US" dirty="0" smtClean="0"/>
              <a:t>differ </a:t>
            </a:r>
            <a:r>
              <a:rPr lang="en-US" dirty="0"/>
              <a:t>between high school and college, how to navigate a website to gain information, and </a:t>
            </a:r>
            <a:r>
              <a:rPr lang="en-US" dirty="0" smtClean="0"/>
              <a:t>develop an understanding of what you will </a:t>
            </a:r>
            <a:r>
              <a:rPr lang="en-US" dirty="0"/>
              <a:t>need to </a:t>
            </a:r>
            <a:r>
              <a:rPr lang="en-US" dirty="0" smtClean="0"/>
              <a:t>do </a:t>
            </a:r>
            <a:r>
              <a:rPr lang="en-US" dirty="0"/>
              <a:t>before entering </a:t>
            </a:r>
            <a:r>
              <a:rPr lang="en-US" dirty="0" smtClean="0"/>
              <a:t>the program</a:t>
            </a:r>
            <a:r>
              <a:rPr lang="en-US" dirty="0"/>
              <a:t>.  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Use the DSS Scavenger Hunt handout and access DSS websites to find the answers.  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If the information is not available, email your question to a DSS counselor or try calling. 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Join a whole class discussion on what you found, noting similarities </a:t>
            </a:r>
            <a:r>
              <a:rPr lang="en-US" dirty="0"/>
              <a:t>and differences between </a:t>
            </a:r>
            <a:r>
              <a:rPr lang="en-US" dirty="0" smtClean="0"/>
              <a:t>different DSS offices.</a:t>
            </a:r>
          </a:p>
        </p:txBody>
      </p:sp>
    </p:spTree>
    <p:extLst>
      <p:ext uri="{BB962C8B-B14F-4D97-AF65-F5344CB8AC3E}">
        <p14:creationId xmlns:p14="http://schemas.microsoft.com/office/powerpoint/2010/main" val="800696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408175"/>
            <a:ext cx="2944368" cy="5056632"/>
          </a:xfrm>
        </p:spPr>
        <p:txBody>
          <a:bodyPr/>
          <a:lstStyle/>
          <a:p>
            <a:r>
              <a:rPr lang="en-US" sz="3200" dirty="0"/>
              <a:t>College Guide</a:t>
            </a:r>
            <a:r>
              <a:rPr lang="en-US" sz="3200" dirty="0" smtClean="0"/>
              <a:t>:</a:t>
            </a:r>
            <a:br>
              <a:rPr lang="en-US" sz="3200" dirty="0" smtClean="0"/>
            </a:br>
            <a:r>
              <a:rPr lang="en-US" dirty="0"/>
              <a:t/>
            </a:r>
            <a:br>
              <a:rPr lang="en-US" dirty="0"/>
            </a:br>
            <a:endParaRPr lang="en-US" sz="2800" dirty="0">
              <a:latin typeface="+mj-lt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261675" y="2283071"/>
            <a:ext cx="2944368" cy="5056632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 spc="-60" baseline="0">
                <a:solidFill>
                  <a:srgbClr val="FFFFFF"/>
                </a:solidFill>
                <a:latin typeface="Cambria" charset="0"/>
                <a:ea typeface="Cambria" charset="0"/>
                <a:cs typeface="Cambria" charset="0"/>
              </a:defRPr>
            </a:lvl1pPr>
          </a:lstStyle>
          <a:p>
            <a:r>
              <a:rPr lang="en-US" sz="2800" dirty="0" smtClean="0">
                <a:latin typeface="+mj-lt"/>
              </a:rPr>
              <a:t>Campus Resource Map</a:t>
            </a:r>
            <a:endParaRPr lang="en-US" sz="2800" dirty="0">
              <a:latin typeface="+mj-lt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3780963" y="1209848"/>
            <a:ext cx="7315200" cy="5187141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20000"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/>
              </a:buClr>
              <a:buFont typeface="Wingdings 2" pitchFamily="18" charset="2"/>
              <a:buChar char="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pitchFamily="34" charset="0"/>
              <a:buChar char="•"/>
            </a:pPr>
            <a:r>
              <a:rPr lang="en-US" dirty="0"/>
              <a:t>The purpose of this activity is </a:t>
            </a:r>
            <a:r>
              <a:rPr lang="en-US" dirty="0" smtClean="0"/>
              <a:t>to understand what services are offered </a:t>
            </a:r>
            <a:r>
              <a:rPr lang="en-US" dirty="0"/>
              <a:t>within a campus community. </a:t>
            </a:r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Each </a:t>
            </a:r>
            <a:r>
              <a:rPr lang="en-US" dirty="0"/>
              <a:t>campus offers a variety of service and </a:t>
            </a:r>
            <a:r>
              <a:rPr lang="en-US" dirty="0" smtClean="0"/>
              <a:t>supports. Brainstorm different </a:t>
            </a:r>
            <a:r>
              <a:rPr lang="en-US" dirty="0"/>
              <a:t>facilities and services typically available on campus. </a:t>
            </a:r>
            <a:endParaRPr lang="en-US" dirty="0" smtClean="0"/>
          </a:p>
          <a:p>
            <a:pPr marL="960120" lvl="1" indent="-457200">
              <a:buFont typeface="+mj-lt"/>
              <a:buAutoNum type="arabicPeriod"/>
            </a:pPr>
            <a:r>
              <a:rPr lang="en-US" dirty="0" smtClean="0"/>
              <a:t>Gather </a:t>
            </a:r>
            <a:r>
              <a:rPr lang="en-US" dirty="0"/>
              <a:t>resource information specific to your chosen campus from the university or program website</a:t>
            </a:r>
            <a:r>
              <a:rPr lang="en-US" dirty="0" smtClean="0"/>
              <a:t>;</a:t>
            </a:r>
          </a:p>
          <a:p>
            <a:pPr marL="960120" lvl="1" indent="-457200">
              <a:buFont typeface="+mj-lt"/>
              <a:buAutoNum type="arabicPeriod"/>
            </a:pPr>
            <a:r>
              <a:rPr lang="en-US" dirty="0" smtClean="0"/>
              <a:t>Create a table to organize your information and capture the name of place, purpose, location, and other important contact info</a:t>
            </a:r>
          </a:p>
          <a:p>
            <a:pPr marL="960120" lvl="1" indent="-457200">
              <a:buFont typeface="+mj-lt"/>
              <a:buAutoNum type="arabicPeriod"/>
            </a:pPr>
            <a:r>
              <a:rPr lang="en-US" dirty="0" smtClean="0"/>
              <a:t>Mark </a:t>
            </a:r>
            <a:r>
              <a:rPr lang="en-US" dirty="0"/>
              <a:t>on your calendar Freshman Orientation or Welcome Seminars and request accommodation for access. </a:t>
            </a:r>
          </a:p>
          <a:p>
            <a:pPr marL="0" indent="0">
              <a:buNone/>
            </a:pPr>
            <a:r>
              <a:rPr lang="en-US" dirty="0" smtClean="0"/>
              <a:t>Reflection </a:t>
            </a:r>
            <a:r>
              <a:rPr lang="en-US" dirty="0"/>
              <a:t>questions to consider: </a:t>
            </a:r>
          </a:p>
          <a:p>
            <a:pPr lvl="1">
              <a:buFont typeface="Arial" pitchFamily="34" charset="0"/>
              <a:buChar char="•"/>
            </a:pPr>
            <a:r>
              <a:rPr lang="en-US" dirty="0"/>
              <a:t>Name services new to you.</a:t>
            </a:r>
          </a:p>
          <a:p>
            <a:pPr lvl="1">
              <a:buFont typeface="Arial" pitchFamily="34" charset="0"/>
              <a:buChar char="•"/>
            </a:pPr>
            <a:r>
              <a:rPr lang="en-US" dirty="0"/>
              <a:t>How will you get around campus?</a:t>
            </a:r>
          </a:p>
          <a:p>
            <a:pPr lvl="1">
              <a:buFont typeface="Arial" pitchFamily="34" charset="0"/>
              <a:buChar char="•"/>
            </a:pPr>
            <a:r>
              <a:rPr lang="en-US" dirty="0"/>
              <a:t>Can you get medical and/or dental care on campus?</a:t>
            </a:r>
          </a:p>
          <a:p>
            <a:pPr lvl="1">
              <a:buFont typeface="Arial" pitchFamily="34" charset="0"/>
              <a:buChar char="•"/>
            </a:pPr>
            <a:r>
              <a:rPr lang="en-US" dirty="0"/>
              <a:t>Does the campus offer good dining options?</a:t>
            </a:r>
          </a:p>
          <a:p>
            <a:pPr lvl="1">
              <a:buFont typeface="Arial" pitchFamily="34" charset="0"/>
              <a:buChar char="•"/>
            </a:pPr>
            <a:r>
              <a:rPr lang="en-US" dirty="0"/>
              <a:t>What place(s) interest you for work?</a:t>
            </a:r>
          </a:p>
          <a:p>
            <a:pPr lvl="1">
              <a:buFont typeface="Arial" pitchFamily="34" charset="0"/>
              <a:buChar char="•"/>
            </a:pPr>
            <a:r>
              <a:rPr lang="en-US" dirty="0"/>
              <a:t>Does the campus offer mental health support?</a:t>
            </a:r>
          </a:p>
          <a:p>
            <a:pPr lvl="1">
              <a:buFont typeface="Arial" pitchFamily="34" charset="0"/>
              <a:buChar char="•"/>
            </a:pPr>
            <a:r>
              <a:rPr lang="en-US" dirty="0"/>
              <a:t>What places can help you connect to campus recreation?</a:t>
            </a:r>
          </a:p>
          <a:p>
            <a:pPr lvl="1">
              <a:buFont typeface="Arial" pitchFamily="34" charset="0"/>
              <a:buChar char="•"/>
            </a:pPr>
            <a:r>
              <a:rPr lang="en-US" dirty="0"/>
              <a:t>What types of entertainment are provided on campus? (Movie Theater, game room, art galleries, performance art, etc.)  </a:t>
            </a:r>
          </a:p>
          <a:p>
            <a:pPr lvl="1">
              <a:buFont typeface="Arial" pitchFamily="34" charset="0"/>
              <a:buChar char="•"/>
            </a:pPr>
            <a:r>
              <a:rPr lang="en-US" dirty="0"/>
              <a:t>Are campus dorms in proximity to classes?  </a:t>
            </a:r>
          </a:p>
        </p:txBody>
      </p:sp>
    </p:spTree>
    <p:extLst>
      <p:ext uri="{BB962C8B-B14F-4D97-AF65-F5344CB8AC3E}">
        <p14:creationId xmlns:p14="http://schemas.microsoft.com/office/powerpoint/2010/main" val="37944592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408175"/>
            <a:ext cx="2944368" cy="5056632"/>
          </a:xfrm>
        </p:spPr>
        <p:txBody>
          <a:bodyPr/>
          <a:lstStyle/>
          <a:p>
            <a:r>
              <a:rPr lang="en-US" sz="3200" dirty="0"/>
              <a:t>College Guide</a:t>
            </a:r>
            <a:r>
              <a:rPr lang="en-US" sz="3200" dirty="0" smtClean="0"/>
              <a:t>:</a:t>
            </a:r>
            <a:br>
              <a:rPr lang="en-US" sz="3200" dirty="0" smtClean="0"/>
            </a:br>
            <a:r>
              <a:rPr lang="en-US" dirty="0"/>
              <a:t/>
            </a:r>
            <a:br>
              <a:rPr lang="en-US" dirty="0"/>
            </a:br>
            <a:endParaRPr lang="en-US" sz="2800" dirty="0">
              <a:latin typeface="+mj-lt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261675" y="2283071"/>
            <a:ext cx="2944368" cy="5056632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 spc="-60" baseline="0">
                <a:solidFill>
                  <a:srgbClr val="FFFFFF"/>
                </a:solidFill>
                <a:latin typeface="Cambria" charset="0"/>
                <a:ea typeface="Cambria" charset="0"/>
                <a:cs typeface="Cambria" charset="0"/>
              </a:defRPr>
            </a:lvl1pPr>
          </a:lstStyle>
          <a:p>
            <a:r>
              <a:rPr lang="en-US" sz="2800" dirty="0" smtClean="0">
                <a:latin typeface="+mj-lt"/>
              </a:rPr>
              <a:t>Study Skill Questionnaire</a:t>
            </a:r>
            <a:endParaRPr lang="en-US" sz="2800" dirty="0">
              <a:latin typeface="+mj-lt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3657138" y="847898"/>
            <a:ext cx="7315200" cy="591034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/>
              </a:buClr>
              <a:buFont typeface="Wingdings 2" pitchFamily="18" charset="2"/>
              <a:buChar char="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buFont typeface="+mj-lt"/>
              <a:buAutoNum type="arabicPeriod"/>
            </a:pPr>
            <a:r>
              <a:rPr lang="en-US" dirty="0"/>
              <a:t>Use the Study Skills Questionnaire handout </a:t>
            </a:r>
            <a:r>
              <a:rPr lang="en-US" dirty="0" smtClean="0"/>
              <a:t>to complete a self-assessment on time </a:t>
            </a:r>
            <a:r>
              <a:rPr lang="en-US" dirty="0"/>
              <a:t>management, notetaking, reading, writing, test preparation, test taking, and other topics. </a:t>
            </a:r>
            <a:endParaRPr lang="en-US" dirty="0" smtClean="0"/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Make note of your strengths and weaknesses. 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Create a SMART </a:t>
            </a:r>
            <a:r>
              <a:rPr lang="en-US" dirty="0"/>
              <a:t>goal(s) </a:t>
            </a:r>
            <a:r>
              <a:rPr lang="en-US" dirty="0" smtClean="0"/>
              <a:t>to help improve study </a:t>
            </a:r>
            <a:r>
              <a:rPr lang="en-US" dirty="0"/>
              <a:t>skills before high school graduation.</a:t>
            </a:r>
          </a:p>
        </p:txBody>
      </p:sp>
    </p:spTree>
    <p:extLst>
      <p:ext uri="{BB962C8B-B14F-4D97-AF65-F5344CB8AC3E}">
        <p14:creationId xmlns:p14="http://schemas.microsoft.com/office/powerpoint/2010/main" val="32209274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408175"/>
            <a:ext cx="2944368" cy="4873752"/>
          </a:xfrm>
        </p:spPr>
        <p:txBody>
          <a:bodyPr/>
          <a:lstStyle/>
          <a:p>
            <a:r>
              <a:rPr lang="en-US" sz="3200" dirty="0"/>
              <a:t>College Guide</a:t>
            </a:r>
            <a:r>
              <a:rPr lang="en-US" sz="3200" dirty="0" smtClean="0"/>
              <a:t>:</a:t>
            </a:r>
            <a:br>
              <a:rPr lang="en-US" sz="3200" dirty="0" smtClean="0"/>
            </a:br>
            <a:r>
              <a:rPr lang="en-US" dirty="0"/>
              <a:t/>
            </a:r>
            <a:br>
              <a:rPr lang="en-US" dirty="0"/>
            </a:br>
            <a:endParaRPr lang="en-US" sz="2800" dirty="0">
              <a:latin typeface="+mj-lt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261675" y="2283071"/>
            <a:ext cx="2944368" cy="4873752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 spc="-60" baseline="0">
                <a:solidFill>
                  <a:srgbClr val="FFFFFF"/>
                </a:solidFill>
                <a:latin typeface="Cambria" charset="0"/>
                <a:ea typeface="Cambria" charset="0"/>
                <a:cs typeface="Cambria" charset="0"/>
              </a:defRPr>
            </a:lvl1pPr>
          </a:lstStyle>
          <a:p>
            <a:r>
              <a:rPr lang="en-US" sz="2800" dirty="0" smtClean="0">
                <a:latin typeface="+mj-lt"/>
              </a:rPr>
              <a:t>Financial Aid Awareness</a:t>
            </a:r>
            <a:endParaRPr lang="en-US" sz="2800" dirty="0">
              <a:latin typeface="+mj-lt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3798454" y="1000298"/>
            <a:ext cx="7315200" cy="591034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/>
              </a:buClr>
              <a:buFont typeface="Wingdings 2" pitchFamily="18" charset="2"/>
              <a:buChar char="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pitchFamily="34" charset="0"/>
              <a:buChar char="•"/>
            </a:pPr>
            <a:r>
              <a:rPr lang="en-US" dirty="0" smtClean="0"/>
              <a:t>Watch the following video </a:t>
            </a:r>
            <a:r>
              <a:rPr lang="en-US" dirty="0"/>
              <a:t>covering the Myths About Financial Aid, </a:t>
            </a:r>
            <a:r>
              <a:rPr lang="en-US" u="sng" dirty="0">
                <a:hlinkClick r:id="rId2" tooltip="Share link"/>
              </a:rPr>
              <a:t>https://youtu.be/K8JuaYVJ_LE</a:t>
            </a:r>
            <a:r>
              <a:rPr lang="en-US" dirty="0"/>
              <a:t>. </a:t>
            </a:r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Learn about, review, and practice completing applications the following sites: 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Free </a:t>
            </a:r>
            <a:r>
              <a:rPr lang="en-US" dirty="0"/>
              <a:t>Application for Federal Student Aid (FAFSA): </a:t>
            </a:r>
            <a:r>
              <a:rPr lang="en-US" u="sng" dirty="0">
                <a:hlinkClick r:id="rId3"/>
              </a:rPr>
              <a:t>https://fafsa.ed.gov/</a:t>
            </a:r>
            <a:endParaRPr lang="en-US" dirty="0"/>
          </a:p>
          <a:p>
            <a:pPr lvl="1">
              <a:buFont typeface="Arial" pitchFamily="34" charset="0"/>
              <a:buChar char="•"/>
            </a:pPr>
            <a:r>
              <a:rPr lang="en-US" dirty="0"/>
              <a:t>Pell grants: </a:t>
            </a:r>
            <a:r>
              <a:rPr lang="en-US" u="sng" dirty="0">
                <a:hlinkClick r:id="rId4"/>
              </a:rPr>
              <a:t>https://studentaid.ed.gov/sa/types/grants-scholarships/pell</a:t>
            </a:r>
            <a:endParaRPr lang="en-US" dirty="0"/>
          </a:p>
          <a:p>
            <a:pPr lvl="1">
              <a:buFont typeface="Arial" pitchFamily="34" charset="0"/>
              <a:buChar char="•"/>
            </a:pPr>
            <a:r>
              <a:rPr lang="en-US" dirty="0"/>
              <a:t>Scholarships: Check with your chosen education/training program and/or search a national database, </a:t>
            </a:r>
            <a:r>
              <a:rPr lang="en-US" u="sng" dirty="0">
                <a:hlinkClick r:id="rId5"/>
              </a:rPr>
              <a:t>https://bigfuture.collegeboard.org/scholarship-search</a:t>
            </a:r>
            <a:r>
              <a:rPr lang="en-US" dirty="0"/>
              <a:t> </a:t>
            </a:r>
          </a:p>
          <a:p>
            <a:pPr lvl="1">
              <a:buFont typeface="Arial" pitchFamily="34" charset="0"/>
              <a:buChar char="•"/>
            </a:pPr>
            <a:r>
              <a:rPr lang="en-US" dirty="0"/>
              <a:t>Work Study: </a:t>
            </a:r>
            <a:r>
              <a:rPr lang="en-US" u="sng" dirty="0">
                <a:hlinkClick r:id="rId6"/>
              </a:rPr>
              <a:t>https://studentaid.ed.gov/sa/types/work-study</a:t>
            </a:r>
            <a:r>
              <a:rPr lang="en-US" dirty="0"/>
              <a:t> </a:t>
            </a:r>
          </a:p>
          <a:p>
            <a:pPr lvl="1">
              <a:buFont typeface="Arial" pitchFamily="34" charset="0"/>
              <a:buChar char="•"/>
            </a:pPr>
            <a:r>
              <a:rPr lang="en-US" dirty="0"/>
              <a:t>ABLE Accounts: </a:t>
            </a:r>
            <a:r>
              <a:rPr lang="en-US" u="sng" dirty="0">
                <a:hlinkClick r:id="rId7"/>
              </a:rPr>
              <a:t>http://www.ablenrc.org/about/what-are-able-accounts</a:t>
            </a:r>
            <a:r>
              <a:rPr lang="en-US" dirty="0"/>
              <a:t> </a:t>
            </a:r>
          </a:p>
          <a:p>
            <a:pPr lvl="1">
              <a:buFont typeface="Arial" pitchFamily="34" charset="0"/>
              <a:buChar char="•"/>
            </a:pPr>
            <a:r>
              <a:rPr lang="en-US" dirty="0"/>
              <a:t>PASS: </a:t>
            </a:r>
            <a:r>
              <a:rPr lang="en-US" u="sng" dirty="0">
                <a:hlinkClick r:id="rId8"/>
              </a:rPr>
              <a:t>https://www.ssa.gov/disabilityresearch/wi/pass.htm</a:t>
            </a:r>
            <a:r>
              <a:rPr lang="en-US" dirty="0"/>
              <a:t> </a:t>
            </a:r>
          </a:p>
          <a:p>
            <a:pPr lvl="1">
              <a:buFont typeface="Arial" pitchFamily="34" charset="0"/>
              <a:buChar char="•"/>
            </a:pPr>
            <a:r>
              <a:rPr lang="en-US" dirty="0"/>
              <a:t>Student Loans: </a:t>
            </a:r>
            <a:r>
              <a:rPr lang="en-US" u="sng" dirty="0">
                <a:hlinkClick r:id="rId9"/>
              </a:rPr>
              <a:t>https://studentloans.gov/myDirectLoan/index.action</a:t>
            </a:r>
            <a:r>
              <a:rPr lang="en-US" dirty="0"/>
              <a:t> 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5631073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</p:tagLst>
</file>

<file path=ppt/theme/theme1.xml><?xml version="1.0" encoding="utf-8"?>
<a:theme xmlns:a="http://schemas.openxmlformats.org/drawingml/2006/main" name="Frame">
  <a:themeElements>
    <a:clrScheme name="PEPNET">
      <a:dk1>
        <a:srgbClr val="000000"/>
      </a:dk1>
      <a:lt1>
        <a:srgbClr val="FFFFFF"/>
      </a:lt1>
      <a:dk2>
        <a:srgbClr val="545454"/>
      </a:dk2>
      <a:lt2>
        <a:srgbClr val="BFBFBF"/>
      </a:lt2>
      <a:accent1>
        <a:srgbClr val="2B3383"/>
      </a:accent1>
      <a:accent2>
        <a:srgbClr val="FAB900"/>
      </a:accent2>
      <a:accent3>
        <a:srgbClr val="E98623"/>
      </a:accent3>
      <a:accent4>
        <a:srgbClr val="6B4E71"/>
      </a:accent4>
      <a:accent5>
        <a:srgbClr val="32495E"/>
      </a:accent5>
      <a:accent6>
        <a:srgbClr val="D95D39"/>
      </a:accent6>
      <a:hlink>
        <a:srgbClr val="90BB23"/>
      </a:hlink>
      <a:folHlink>
        <a:srgbClr val="EE7008"/>
      </a:folHlink>
    </a:clrScheme>
    <a:fontScheme name="Corbel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ram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MapIt Section 3 template" id="{1663D9A9-7819-CE4F-BE14-15F2DC89F022}" vid="{FE670F73-3B46-D741-9870-E68A10F53C7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MapIt Section 3 template</Template>
  <TotalTime>1807</TotalTime>
  <Words>1039</Words>
  <Application>Microsoft Office PowerPoint</Application>
  <PresentationFormat>Custom</PresentationFormat>
  <Paragraphs>110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Frame</vt:lpstr>
      <vt:lpstr>College Guide</vt:lpstr>
      <vt:lpstr>College Guide:  </vt:lpstr>
      <vt:lpstr>College Guide:  </vt:lpstr>
      <vt:lpstr>Map It Online Activity:  </vt:lpstr>
      <vt:lpstr>Map It Online Activity:   </vt:lpstr>
      <vt:lpstr>College Guide:  </vt:lpstr>
      <vt:lpstr>College Guide:  </vt:lpstr>
      <vt:lpstr>College Guide:  </vt:lpstr>
      <vt:lpstr>College Guide:  </vt:lpstr>
      <vt:lpstr>Synthesis Activity: </vt:lpstr>
      <vt:lpstr>Synthesis Activity:  </vt:lpstr>
      <vt:lpstr>College Guide: 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Dadmun, Melissa</dc:creator>
  <cp:lastModifiedBy>samudra</cp:lastModifiedBy>
  <cp:revision>133</cp:revision>
  <dcterms:created xsi:type="dcterms:W3CDTF">2017-05-12T19:19:56Z</dcterms:created>
  <dcterms:modified xsi:type="dcterms:W3CDTF">2017-09-08T12:15:22Z</dcterms:modified>
</cp:coreProperties>
</file>