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996" r:id="rId1"/>
  </p:sldMasterIdLst>
  <p:sldIdLst>
    <p:sldId id="256" r:id="rId2"/>
    <p:sldId id="284" r:id="rId3"/>
    <p:sldId id="293" r:id="rId4"/>
    <p:sldId id="262" r:id="rId5"/>
    <p:sldId id="295" r:id="rId6"/>
    <p:sldId id="280" r:id="rId7"/>
    <p:sldId id="278" r:id="rId8"/>
    <p:sldId id="296" r:id="rId9"/>
    <p:sldId id="288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2">
          <p15:clr>
            <a:srgbClr val="A4A3A4"/>
          </p15:clr>
        </p15:guide>
        <p15:guide id="2" pos="3840">
          <p15:clr>
            <a:srgbClr val="A4A3A4"/>
          </p15:clr>
        </p15:guide>
        <p15:guide id="3" pos="2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dmun, Melissa" initials="D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3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-108" y="-354"/>
      </p:cViewPr>
      <p:guideLst>
        <p:guide orient="horz" pos="952"/>
        <p:guide pos="3840"/>
        <p:guide pos="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26T15:40:52.119" idx="1">
    <p:pos x="10" y="10"/>
    <p:text/>
    <p:extLst>
      <p:ext uri="{C676402C-5697-4E1C-873F-D02D1690AC5C}">
        <p15:threadingInfo xmlns="" xmlns:p15="http://schemas.microsoft.com/office/powerpoint/2012/main" timeZoneBias="360"/>
      </p:ext>
    </p:extLst>
  </p:cm>
  <p:cm authorId="1" dt="2017-07-26T15:40:52.159" idx="2">
    <p:pos x="106" y="106"/>
    <p:text/>
    <p:extLst>
      <p:ext uri="{C676402C-5697-4E1C-873F-D02D1690AC5C}">
        <p15:threadingInfo xmlns=""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M6epVgyPF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M6epVgyPFo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288925"/>
            <a:ext cx="7315200" cy="1383284"/>
          </a:xfrm>
        </p:spPr>
        <p:txBody>
          <a:bodyPr/>
          <a:lstStyle/>
          <a:p>
            <a:r>
              <a:rPr lang="en-US" b="1" dirty="0" smtClean="0"/>
              <a:t>Disclosure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8"/>
            <a:ext cx="5215636" cy="1622489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think critically about disability disclosure in a variety of settings.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Students can demonstrate disclosure of their disability.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Disclosure: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1675" y="2283072"/>
            <a:ext cx="3474720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Kick-off Activity</a:t>
            </a:r>
            <a:endParaRPr lang="en-US" sz="28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5616" y="1358565"/>
            <a:ext cx="73494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Watch the video of Norman </a:t>
            </a:r>
            <a:r>
              <a:rPr lang="en-US" sz="2000" dirty="0" err="1"/>
              <a:t>Kunc</a:t>
            </a:r>
            <a:r>
              <a:rPr lang="en-US" sz="2000" dirty="0"/>
              <a:t>, The Right to be Disabled, as he discusses a pivotal moment when </a:t>
            </a:r>
            <a:r>
              <a:rPr lang="en-US" sz="2000" dirty="0" smtClean="0"/>
              <a:t>he realized </a:t>
            </a:r>
            <a:r>
              <a:rPr lang="en-US" sz="2000" dirty="0"/>
              <a:t>he had "the right to be disabled," and his life changed. He recounts why this was a pivotal moment in his life and the unexpected insights that arose out of this new perspective, </a:t>
            </a:r>
            <a:r>
              <a:rPr lang="en-US" sz="2000" u="sng" dirty="0">
                <a:hlinkClick r:id="rId3"/>
              </a:rPr>
              <a:t>https://youtu.be/QM6epVgyPFo</a:t>
            </a:r>
            <a:r>
              <a:rPr lang="en-US" sz="2000" dirty="0"/>
              <a:t> (11:27). </a:t>
            </a:r>
          </a:p>
        </p:txBody>
      </p:sp>
      <p:pic>
        <p:nvPicPr>
          <p:cNvPr id="3" name="video" descr="video of Norman kunc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200975" y="3237282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75158" y="971066"/>
            <a:ext cx="8029162" cy="4914345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marL="50292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Disclosure: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dirty="0" smtClean="0">
                <a:latin typeface="+mj-lt"/>
              </a:rPr>
              <a:t>Classroom Activity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84138" y="1381298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Discuss </a:t>
            </a:r>
            <a:r>
              <a:rPr lang="en-US" dirty="0"/>
              <a:t>the following questions in small groups and then as a whole class discuss differing perspectives.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does Norm’s story relate to access and equal opportunity for all people?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your thoughts on Norm’s statement of “architectural correction” versus “accommodation”?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Give an example of an “architectural correction” you may need in a college or training program.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Give an example of an “architectural correction” you may need in an employment setting. 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Any thoughts on your own “pivotal moment” in viewing disability? </a:t>
            </a:r>
          </a:p>
          <a:p>
            <a:pPr marL="0" indent="0">
              <a:buNone/>
            </a:pPr>
            <a:r>
              <a:rPr lang="en-US" sz="2400" dirty="0"/>
              <a:t>Review sections of the video as needed to support full student understanding.</a:t>
            </a:r>
          </a:p>
          <a:p>
            <a:pPr marL="0" indent="0">
              <a:buFont typeface="Wingdings 2" pitchFamily="18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4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3" y="1408176"/>
            <a:ext cx="3172968" cy="46011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Map It Online Activity: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8983" y="1847905"/>
            <a:ext cx="3128986" cy="39460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latin typeface="+mj-lt"/>
              </a:rPr>
              <a:t>Disclosure Definition and Feedback   About Your Accommodations</a:t>
            </a:r>
            <a:endParaRPr lang="en-US" sz="2800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84138" y="1380744"/>
            <a:ext cx="7315200" cy="5187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the first two Map It slides for Disclosure: Definition and Feedback About Your Accommodations.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Discussion questions: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disclosure?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benefits of disclosing?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Why is </a:t>
            </a:r>
            <a:r>
              <a:rPr lang="en-US" dirty="0" smtClean="0"/>
              <a:t>it important </a:t>
            </a:r>
            <a:r>
              <a:rPr lang="en-US" dirty="0"/>
              <a:t>to self-advocate when disclosing your disability?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712514" y="597192"/>
            <a:ext cx="7315200" cy="360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endParaRPr lang="en-US" dirty="0"/>
          </a:p>
        </p:txBody>
      </p:sp>
      <p:pic>
        <p:nvPicPr>
          <p:cNvPr id="9" name="image" descr="confidential,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364" y="4590295"/>
            <a:ext cx="2571750" cy="1695450"/>
          </a:xfrm>
          <a:prstGeom prst="rect">
            <a:avLst/>
          </a:prstGeom>
        </p:spPr>
      </p:pic>
      <p:pic>
        <p:nvPicPr>
          <p:cNvPr id="5" name="image" descr="feedbac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76" y="4269767"/>
            <a:ext cx="18161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22073" cy="4601183"/>
          </a:xfrm>
        </p:spPr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1675" y="2723343"/>
            <a:ext cx="3422073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Practice Your Disclosure Skills</a:t>
            </a:r>
            <a:endParaRPr lang="en-US" sz="2800" dirty="0"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85616" y="1381298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Use the Map It slides Disclosure: Practice Your Disclosure Skills and Your Turn.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Practicing </a:t>
            </a:r>
            <a:r>
              <a:rPr lang="en-US" dirty="0"/>
              <a:t>the steps of </a:t>
            </a:r>
            <a:r>
              <a:rPr lang="en-US" dirty="0" smtClean="0"/>
              <a:t>disclosure by referring to your Map It: </a:t>
            </a:r>
            <a:r>
              <a:rPr lang="en-US" dirty="0"/>
              <a:t>Your Communication &amp; Accommodations on the Your Turn </a:t>
            </a:r>
            <a:r>
              <a:rPr lang="en-US" dirty="0" smtClean="0"/>
              <a:t>slide.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 </a:t>
            </a:r>
            <a:r>
              <a:rPr lang="en-US" dirty="0"/>
              <a:t>accommodations </a:t>
            </a:r>
            <a:r>
              <a:rPr lang="en-US" dirty="0" smtClean="0"/>
              <a:t>you have used </a:t>
            </a:r>
            <a:r>
              <a:rPr lang="en-US" dirty="0"/>
              <a:t>in the past.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Imagine accommodations for your future (if needed, refer to your Accommodation </a:t>
            </a:r>
            <a:r>
              <a:rPr lang="en-US" dirty="0"/>
              <a:t>Identification handout from the previous </a:t>
            </a:r>
            <a:r>
              <a:rPr lang="en-US" dirty="0" smtClean="0"/>
              <a:t>lesson)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a peer, take turns practicing disability disclosure in </a:t>
            </a:r>
            <a:r>
              <a:rPr lang="en-US" dirty="0" smtClean="0"/>
              <a:t>a chosen  </a:t>
            </a:r>
            <a:r>
              <a:rPr lang="en-US" dirty="0"/>
              <a:t>employment or education setting.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Practice telling your partner about </a:t>
            </a:r>
            <a:r>
              <a:rPr lang="en-US" dirty="0" smtClean="0"/>
              <a:t>your </a:t>
            </a:r>
            <a:r>
              <a:rPr lang="en-US" dirty="0"/>
              <a:t>hearing loss and how it impacts your access to information.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Speak </a:t>
            </a:r>
            <a:r>
              <a:rPr lang="en-US" dirty="0"/>
              <a:t>on accommodations you currently use and what works best. 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Next </a:t>
            </a:r>
            <a:r>
              <a:rPr lang="en-US" dirty="0"/>
              <a:t>touch upon an accommodation you have used in the past that didn’t work, and offer an explanation of why.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Speak </a:t>
            </a:r>
            <a:r>
              <a:rPr lang="en-US" dirty="0"/>
              <a:t>of accommodations you foresee using in future employment or education settings.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Make </a:t>
            </a:r>
            <a:r>
              <a:rPr lang="en-US" dirty="0"/>
              <a:t>mention of any accommodation new to you that you would like to try.      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Now practice disclosing your disability </a:t>
            </a:r>
            <a:r>
              <a:rPr lang="en-US" dirty="0"/>
              <a:t>to a member </a:t>
            </a:r>
            <a:r>
              <a:rPr lang="en-US" dirty="0" smtClean="0"/>
              <a:t>of your IEP </a:t>
            </a:r>
            <a:r>
              <a:rPr lang="en-US" dirty="0"/>
              <a:t>team</a:t>
            </a:r>
            <a:r>
              <a:rPr lang="en-US" dirty="0" smtClean="0"/>
              <a:t>.</a:t>
            </a:r>
          </a:p>
          <a:p>
            <a:pPr marL="0" indent="0">
              <a:buFont typeface="Wingdings 2" pitchFamily="18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06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/>
              <a:t>Map It Online Activity</a:t>
            </a:r>
            <a:r>
              <a:rPr lang="en-US" sz="3200" dirty="0" smtClean="0"/>
              <a:t>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1675" y="2723343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Steven and Brooke’s Disclosure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390073"/>
            <a:ext cx="7315200" cy="1662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the Map It slides Disclosure: Steven’s Disclosure and </a:t>
            </a:r>
            <a:r>
              <a:rPr lang="en-US" dirty="0" smtClean="0"/>
              <a:t>Brooke’s </a:t>
            </a:r>
            <a:r>
              <a:rPr lang="en-US" dirty="0"/>
              <a:t>Disclosure slides. </a:t>
            </a:r>
            <a:r>
              <a:rPr lang="en-US" dirty="0" smtClean="0"/>
              <a:t>Divide </a:t>
            </a:r>
            <a:r>
              <a:rPr lang="en-US" dirty="0"/>
              <a:t>into appropriate groups, and discuss the following questions: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4925" y="2412158"/>
            <a:ext cx="3299690" cy="424116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</a:pPr>
            <a:r>
              <a:rPr lang="en-US" sz="20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Job path discussion prompts:  </a:t>
            </a:r>
          </a:p>
          <a:p>
            <a:pPr marL="285750" lvl="0" indent="-28575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What challenges did Steven face in his science lab job?</a:t>
            </a:r>
          </a:p>
          <a:p>
            <a:pPr marL="285750" lvl="0" indent="-28575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How did disability disclosure help Steven? </a:t>
            </a:r>
          </a:p>
          <a:p>
            <a:pPr marL="285750" lvl="0" indent="-28575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What roadblock did </a:t>
            </a:r>
            <a:r>
              <a:rPr lang="en-US" sz="17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Brooke </a:t>
            </a: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hit at her Taco House job? </a:t>
            </a:r>
          </a:p>
          <a:p>
            <a:pPr marL="285750" lvl="0" indent="-28575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Do you think </a:t>
            </a:r>
            <a:r>
              <a:rPr lang="en-US" sz="17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Brooke’s </a:t>
            </a: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experience would have been different if she had </a:t>
            </a:r>
            <a:r>
              <a:rPr lang="en-US" sz="17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accommodations </a:t>
            </a:r>
            <a:r>
              <a:rPr lang="en-US" sz="17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sooner?  Why or why not</a:t>
            </a:r>
            <a:r>
              <a:rPr lang="en-US" sz="17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?</a:t>
            </a:r>
          </a:p>
          <a:p>
            <a:pPr lvl="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</a:pPr>
            <a:endParaRPr lang="en-US" sz="17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43954" y="2412158"/>
            <a:ext cx="3299690" cy="415652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</a:pPr>
            <a:r>
              <a:rPr lang="en-US" sz="20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College or training path discussion prompts: </a:t>
            </a:r>
          </a:p>
          <a:p>
            <a:pPr marL="342900" lvl="0" indent="-34290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What was unexpected for Steven as he started his new science program?</a:t>
            </a:r>
          </a:p>
          <a:p>
            <a:pPr marL="342900" lvl="0" indent="-34290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How did Steven problem solve roadblocks? </a:t>
            </a:r>
          </a:p>
          <a:p>
            <a:pPr marL="342900" lvl="0" indent="-34290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What has been challenging for </a:t>
            </a:r>
            <a:r>
              <a:rPr lang="en-US" sz="19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Brooke </a:t>
            </a: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since she entered beautician school?</a:t>
            </a:r>
          </a:p>
          <a:p>
            <a:pPr marL="342900" lvl="0" indent="-342900" defTabSz="91440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Arial" pitchFamily="34" charset="0"/>
              <a:buChar char="•"/>
            </a:pP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What helped </a:t>
            </a:r>
            <a:r>
              <a:rPr lang="en-US" sz="19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Brooke </a:t>
            </a: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self-advocate </a:t>
            </a:r>
            <a:r>
              <a:rPr lang="en-US" sz="19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for her </a:t>
            </a:r>
            <a:r>
              <a:rPr lang="en-US" sz="19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required accommodation?</a:t>
            </a:r>
          </a:p>
        </p:txBody>
      </p:sp>
    </p:spTree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55" y="1408176"/>
            <a:ext cx="2947482" cy="5052259"/>
          </a:xfrm>
        </p:spPr>
        <p:txBody>
          <a:bodyPr/>
          <a:lstStyle/>
          <a:p>
            <a:r>
              <a:rPr lang="en-US" dirty="0" smtClean="0"/>
              <a:t>Synthesis Activity: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7543" y="2724312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Informed Decision Activity 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374921"/>
            <a:ext cx="7626046" cy="23178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Together create a </a:t>
            </a:r>
            <a:r>
              <a:rPr lang="en-US" dirty="0"/>
              <a:t>profile of a character to </a:t>
            </a:r>
            <a:r>
              <a:rPr lang="en-US" dirty="0" smtClean="0"/>
              <a:t>analyze.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Divide into </a:t>
            </a:r>
            <a:r>
              <a:rPr lang="en-US" dirty="0"/>
              <a:t>small groups </a:t>
            </a:r>
            <a:r>
              <a:rPr lang="en-US" dirty="0" smtClean="0"/>
              <a:t>and analyze </a:t>
            </a:r>
            <a:r>
              <a:rPr lang="en-US" dirty="0"/>
              <a:t>what disclosure looks </a:t>
            </a:r>
            <a:r>
              <a:rPr lang="en-US" dirty="0" smtClean="0"/>
              <a:t>like in a variety of settings, why it is important and consider any disadvantages.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Compare </a:t>
            </a:r>
            <a:r>
              <a:rPr lang="en-US" dirty="0"/>
              <a:t>and contrast </a:t>
            </a:r>
            <a:r>
              <a:rPr lang="en-US" dirty="0" smtClean="0"/>
              <a:t>answers across groups.  </a:t>
            </a:r>
            <a:endParaRPr lang="en-US" dirty="0"/>
          </a:p>
        </p:txBody>
      </p:sp>
      <p:pic>
        <p:nvPicPr>
          <p:cNvPr id="3" name="image" descr="disclosure, informed decision activit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802" y="3225801"/>
            <a:ext cx="4589206" cy="335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Disclosure: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1675" y="2283072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Practicing Disclosure Packet Activity 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85616" y="1406424"/>
            <a:ext cx="4263055" cy="537132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omplete </a:t>
            </a:r>
            <a:r>
              <a:rPr lang="en-US" dirty="0"/>
              <a:t>the Disclosure Packet handout which includes a form on Self-Disclosure, Release of Information, and Accommodation Request.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These </a:t>
            </a:r>
            <a:r>
              <a:rPr lang="en-US" dirty="0"/>
              <a:t>forms are directed towards </a:t>
            </a:r>
            <a:r>
              <a:rPr lang="en-US" dirty="0" smtClean="0"/>
              <a:t>DSS, so talk with your teacher about modifying to meet employment goals.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Practice </a:t>
            </a:r>
            <a:r>
              <a:rPr lang="en-US" dirty="0"/>
              <a:t>inserting required information </a:t>
            </a:r>
            <a:r>
              <a:rPr lang="en-US" dirty="0" smtClean="0"/>
              <a:t>on each form.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Gather supplemental </a:t>
            </a:r>
            <a:r>
              <a:rPr lang="en-US" dirty="0"/>
              <a:t>eligibility materials </a:t>
            </a:r>
            <a:r>
              <a:rPr lang="en-US" dirty="0" smtClean="0"/>
              <a:t>you will need and add to your Career </a:t>
            </a:r>
            <a:r>
              <a:rPr lang="en-US" dirty="0"/>
              <a:t>Portfolio for quick, easy access after graduation. 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 prepared to turn in completed forms with your Exit Slip.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image" descr="self-disclosure for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370" y="1547657"/>
            <a:ext cx="3677473" cy="47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017" y="1408176"/>
            <a:ext cx="2947482" cy="5052259"/>
          </a:xfrm>
        </p:spPr>
        <p:txBody>
          <a:bodyPr/>
          <a:lstStyle/>
          <a:p>
            <a:r>
              <a:rPr lang="en-US" dirty="0" smtClean="0"/>
              <a:t>Disclosure: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6798" y="2283072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sz="2800" dirty="0">
              <a:latin typeface="+mj-lt"/>
            </a:endParaRPr>
          </a:p>
        </p:txBody>
      </p:sp>
      <p:pic>
        <p:nvPicPr>
          <p:cNvPr id="5" name="image" descr="exit,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709" y="1360607"/>
            <a:ext cx="2328728" cy="1871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3312969"/>
            <a:ext cx="7772400" cy="295889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Disclose your disability in your </a:t>
            </a:r>
            <a:r>
              <a:rPr lang="en-US" dirty="0"/>
              <a:t>preferred mode of </a:t>
            </a:r>
            <a:r>
              <a:rPr lang="en-US" dirty="0" smtClean="0"/>
              <a:t>communication.</a:t>
            </a:r>
          </a:p>
          <a:p>
            <a:pPr marL="0" lvl="0" indent="0">
              <a:buNone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Turn </a:t>
            </a:r>
            <a:r>
              <a:rPr lang="en-US" dirty="0"/>
              <a:t>in your Disclosure Packet (Self-Disclosure, Release of Information, and Accommodation Request forms) to be graded on accuracy and thoroughness in completion.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3 template" id="{1663D9A9-7819-CE4F-BE14-15F2DC89F022}" vid="{FE670F73-3B46-D741-9870-E68A10F53C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3 template</Template>
  <TotalTime>1736</TotalTime>
  <Words>746</Words>
  <Application>Microsoft Office PowerPoint</Application>
  <PresentationFormat>Custom</PresentationFormat>
  <Paragraphs>65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Disclosure </vt:lpstr>
      <vt:lpstr>Disclosure:  </vt:lpstr>
      <vt:lpstr>Disclosure:  Classroom Activity</vt:lpstr>
      <vt:lpstr>Map It Online Activity:   </vt:lpstr>
      <vt:lpstr>Map It Online Activity:   </vt:lpstr>
      <vt:lpstr>Map It Online Activity:   </vt:lpstr>
      <vt:lpstr>Synthesis Activity:  </vt:lpstr>
      <vt:lpstr>Disclosure:  </vt:lpstr>
      <vt:lpstr>Disclosure: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122</cp:revision>
  <dcterms:created xsi:type="dcterms:W3CDTF">2017-05-12T19:19:56Z</dcterms:created>
  <dcterms:modified xsi:type="dcterms:W3CDTF">2017-09-08T12:15:06Z</dcterms:modified>
</cp:coreProperties>
</file>