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996" r:id="rId1"/>
  </p:sldMasterIdLst>
  <p:sldIdLst>
    <p:sldId id="256" r:id="rId2"/>
    <p:sldId id="284" r:id="rId3"/>
    <p:sldId id="293" r:id="rId4"/>
    <p:sldId id="262" r:id="rId5"/>
    <p:sldId id="295" r:id="rId6"/>
    <p:sldId id="280" r:id="rId7"/>
    <p:sldId id="278" r:id="rId8"/>
    <p:sldId id="296" r:id="rId9"/>
    <p:sldId id="288" r:id="rId10"/>
  </p:sldIdLst>
  <p:sldSz cx="12192000" cy="6858000"/>
  <p:notesSz cx="6858000" cy="9144000"/>
  <p:custDataLst>
    <p:tags r:id="rId1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52">
          <p15:clr>
            <a:srgbClr val="A4A3A4"/>
          </p15:clr>
        </p15:guide>
        <p15:guide id="2" pos="3840">
          <p15:clr>
            <a:srgbClr val="A4A3A4"/>
          </p15:clr>
        </p15:guide>
        <p15:guide id="3" pos="24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dmun, Melissa" initials="DM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3" autoAdjust="0"/>
    <p:restoredTop sz="94660" autoAdjust="0"/>
  </p:normalViewPr>
  <p:slideViewPr>
    <p:cSldViewPr snapToGrid="0">
      <p:cViewPr varScale="1">
        <p:scale>
          <a:sx n="101" d="100"/>
          <a:sy n="101" d="100"/>
        </p:scale>
        <p:origin x="-108" y="-354"/>
      </p:cViewPr>
      <p:guideLst>
        <p:guide orient="horz" pos="952"/>
        <p:guide pos="3840"/>
        <p:guide pos="2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7-26T15:40:52.119" idx="1">
    <p:pos x="10" y="10"/>
    <p:text/>
    <p:extLst>
      <p:ext uri="{C676402C-5697-4E1C-873F-D02D1690AC5C}">
        <p15:threadingInfo xmlns="" xmlns:p15="http://schemas.microsoft.com/office/powerpoint/2012/main" timeZoneBias="360"/>
      </p:ext>
    </p:extLst>
  </p:cm>
  <p:cm authorId="1" dt="2017-07-26T15:40:52.159" idx="2">
    <p:pos x="106" y="106"/>
    <p:text/>
    <p:extLst>
      <p:ext uri="{C676402C-5697-4E1C-873F-D02D1690AC5C}">
        <p15:threadingInfo xmlns="" xmlns:p15="http://schemas.microsoft.com/office/powerpoint/2012/main" timeZoneBias="3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60" t="53526" r="-7124" b="9869"/>
          <a:stretch/>
        </p:blipFill>
        <p:spPr>
          <a:xfrm rot="16200000">
            <a:off x="-867844" y="867843"/>
            <a:ext cx="6857999" cy="512231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-1" y="1"/>
            <a:ext cx="12229464" cy="192178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70422" y="557939"/>
            <a:ext cx="6510504" cy="1363851"/>
          </a:xfrm>
        </p:spPr>
        <p:txBody>
          <a:bodyPr anchor="b">
            <a:normAutofit/>
          </a:bodyPr>
          <a:lstStyle>
            <a:lvl1pPr algn="ctr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86382" y="3130658"/>
            <a:ext cx="5194544" cy="2691915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86B75A-687E-405C-8A0B-8D00578BA2C3}" type="datetimeFigureOut">
              <a:rPr lang="en-US" smtClean="0"/>
              <a:pPr/>
              <a:t>08-Sep-17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679" y="1037347"/>
            <a:ext cx="4580639" cy="58206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0422" y="2255851"/>
            <a:ext cx="1067849" cy="106784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9877" y="5710376"/>
            <a:ext cx="1655393" cy="957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78506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27105" y="1347508"/>
            <a:ext cx="7727620" cy="5076328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56032" y="1408176"/>
            <a:ext cx="2834640" cy="1016972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2594113"/>
            <a:ext cx="2834640" cy="3479889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Clr>
                <a:schemeClr val="bg1"/>
              </a:buClr>
              <a:buFont typeface="Arial" charset="0"/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4122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9268" y="1123836"/>
            <a:ext cx="7315200" cy="4860911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845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1224366"/>
            <a:ext cx="2819400" cy="47192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1224366"/>
            <a:ext cx="7315200" cy="4764954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674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177878" y="1406472"/>
            <a:ext cx="7315200" cy="4846320"/>
          </a:xfrm>
        </p:spPr>
        <p:txBody>
          <a:bodyPr anchor="t"/>
          <a:lstStyle>
            <a:lvl1pPr>
              <a:buClr>
                <a:schemeClr val="tx1"/>
              </a:buClr>
              <a:defRPr sz="2000"/>
            </a:lvl1pPr>
            <a:lvl2pPr>
              <a:buClr>
                <a:schemeClr val="tx1"/>
              </a:buClr>
              <a:defRPr sz="1800"/>
            </a:lvl2pPr>
            <a:lvl3pPr>
              <a:buClr>
                <a:schemeClr val="tx1"/>
              </a:buClr>
              <a:defRPr sz="1600"/>
            </a:lvl3pPr>
            <a:lvl4pPr>
              <a:buClr>
                <a:schemeClr val="tx1"/>
              </a:buClr>
              <a:defRPr sz="1400"/>
            </a:lvl4pPr>
            <a:lvl5pPr>
              <a:buClr>
                <a:schemeClr val="tx1"/>
              </a:buCl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928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440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1408176"/>
            <a:ext cx="3474720" cy="4865483"/>
          </a:xfrm>
        </p:spPr>
        <p:txBody>
          <a:bodyPr/>
          <a:lstStyle>
            <a:lvl1pPr>
              <a:buClr>
                <a:schemeClr val="tx1"/>
              </a:buCl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1408176"/>
            <a:ext cx="3474720" cy="486548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435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40817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231552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40817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231552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182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498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2745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98" t="2285" r="54316" b="3069"/>
          <a:stretch/>
        </p:blipFill>
        <p:spPr>
          <a:xfrm rot="16200000">
            <a:off x="5663944" y="-5663947"/>
            <a:ext cx="864111" cy="12192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35" y="85116"/>
            <a:ext cx="1293615" cy="74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95967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7817" y="1406472"/>
            <a:ext cx="7315200" cy="4846320"/>
          </a:xfrm>
        </p:spPr>
        <p:txBody>
          <a:bodyPr anchor="t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56032" y="1408176"/>
            <a:ext cx="2834640" cy="1016972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2594113"/>
            <a:ext cx="2834640" cy="3479889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Clr>
                <a:schemeClr val="bg1"/>
              </a:buClr>
              <a:buFont typeface="Arial" charset="0"/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7216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98" t="2285" r="54316" b="3069"/>
          <a:stretch/>
        </p:blipFill>
        <p:spPr>
          <a:xfrm rot="16200000">
            <a:off x="5663944" y="-5663947"/>
            <a:ext cx="864111" cy="12192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" y="864108"/>
            <a:ext cx="3443590" cy="599389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1319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1300734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35" y="85116"/>
            <a:ext cx="1293615" cy="74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85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  <p:sldLayoutId id="2147484008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spc="-60" baseline="0">
          <a:solidFill>
            <a:srgbClr val="FFFFFF"/>
          </a:solidFill>
          <a:latin typeface="Cambria" charset="0"/>
          <a:ea typeface="Cambria" charset="0"/>
          <a:cs typeface="Cambria" charset="0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QM6epVgyPFo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QM6epVgyPFo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3752" y="288925"/>
            <a:ext cx="7315200" cy="1383284"/>
          </a:xfrm>
        </p:spPr>
        <p:txBody>
          <a:bodyPr/>
          <a:lstStyle/>
          <a:p>
            <a:r>
              <a:rPr lang="en-US" b="1" dirty="0" smtClean="0"/>
              <a:t>Disclosure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03332" y="2426329"/>
            <a:ext cx="4469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Learning Objectives: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84264" y="3127248"/>
            <a:ext cx="5215636" cy="1622489"/>
          </a:xfrm>
        </p:spPr>
        <p:txBody>
          <a:bodyPr>
            <a:normAutofit lnSpcReduction="10000"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Students </a:t>
            </a:r>
            <a:r>
              <a:rPr lang="en-US" dirty="0"/>
              <a:t>can think critically about disability disclosure in a variety of settings.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Students can demonstrate disclosure of their disability.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53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408176"/>
            <a:ext cx="3474720" cy="314389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Disclosure:</a:t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endParaRPr lang="en-US" sz="2800" dirty="0">
              <a:latin typeface="+mj-l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61675" y="2283072"/>
            <a:ext cx="3474720" cy="3143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Kick-off Activity</a:t>
            </a:r>
            <a:endParaRPr lang="en-US" sz="2800" dirty="0"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85616" y="1358565"/>
            <a:ext cx="734941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Watch the video of Norman </a:t>
            </a:r>
            <a:r>
              <a:rPr lang="en-US" sz="2000" dirty="0" err="1"/>
              <a:t>Kunc</a:t>
            </a:r>
            <a:r>
              <a:rPr lang="en-US" sz="2000" dirty="0"/>
              <a:t>, The Right to be Disabled, as he discusses a pivotal moment when </a:t>
            </a:r>
            <a:r>
              <a:rPr lang="en-US" sz="2000" dirty="0" smtClean="0"/>
              <a:t>he realized </a:t>
            </a:r>
            <a:r>
              <a:rPr lang="en-US" sz="2000" dirty="0"/>
              <a:t>he had "the right to be disabled," and his life changed. He recounts why this was a pivotal moment in his life and the unexpected insights that arose out of this new perspective, </a:t>
            </a:r>
            <a:r>
              <a:rPr lang="en-US" sz="2000" u="sng" dirty="0">
                <a:hlinkClick r:id="rId3"/>
              </a:rPr>
              <a:t>https://youtu.be/QM6epVgyPFo</a:t>
            </a:r>
            <a:r>
              <a:rPr lang="en-US" sz="2000" dirty="0"/>
              <a:t> (11:27). </a:t>
            </a:r>
          </a:p>
        </p:txBody>
      </p:sp>
      <p:pic>
        <p:nvPicPr>
          <p:cNvPr id="3" name="video" descr="video of Norman kunc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200975" y="3237282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16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675158" y="971066"/>
            <a:ext cx="8029162" cy="4914345"/>
          </a:xfrm>
        </p:spPr>
        <p:txBody>
          <a:bodyPr>
            <a:normAutofit/>
          </a:bodyPr>
          <a:lstStyle/>
          <a:p>
            <a:pPr lvl="1"/>
            <a:endParaRPr lang="en-US" dirty="0"/>
          </a:p>
          <a:p>
            <a:pPr marL="502920" lvl="1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408176"/>
            <a:ext cx="3474720" cy="314389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Disclosure:</a:t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2800" dirty="0" smtClean="0">
                <a:latin typeface="+mj-lt"/>
              </a:rPr>
              <a:t>Classroom Activity</a:t>
            </a:r>
            <a:endParaRPr lang="en-US" sz="2800" dirty="0">
              <a:latin typeface="+mj-lt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84138" y="1381298"/>
            <a:ext cx="7315200" cy="51871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Discuss </a:t>
            </a:r>
            <a:r>
              <a:rPr lang="en-US" dirty="0"/>
              <a:t>the following questions in small groups and then as a whole class discuss differing perspectives.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How </a:t>
            </a:r>
            <a:r>
              <a:rPr lang="en-US" dirty="0"/>
              <a:t>does Norm’s story relate to access and equal opportunity for all people?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What are your thoughts on Norm’s statement of “architectural correction” versus “accommodation”?  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Give an example of an “architectural correction” you may need in a college or training program.  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Give an example of an “architectural correction” you may need in an employment setting.   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Any thoughts on your own “pivotal moment” in viewing disability? </a:t>
            </a:r>
          </a:p>
          <a:p>
            <a:pPr marL="0" indent="0">
              <a:buNone/>
            </a:pPr>
            <a:r>
              <a:rPr lang="en-US" sz="2400" dirty="0"/>
              <a:t>Review sections of the video as needed to support full student understanding.</a:t>
            </a:r>
          </a:p>
          <a:p>
            <a:pPr marL="0" indent="0">
              <a:buFont typeface="Wingdings 2" pitchFamily="18" charset="2"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7940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3" y="1408176"/>
            <a:ext cx="3172968" cy="460118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Map It Online Activity: </a:t>
            </a:r>
            <a:br>
              <a:rPr lang="en-US" sz="3200" dirty="0" smtClean="0"/>
            </a:br>
            <a:r>
              <a:rPr lang="en-US" dirty="0"/>
              <a:t/>
            </a:r>
            <a:br>
              <a:rPr lang="en-US" dirty="0"/>
            </a:br>
            <a:endParaRPr lang="en-US" sz="2800" dirty="0">
              <a:latin typeface="+mj-l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58983" y="1847905"/>
            <a:ext cx="3128986" cy="394609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>
                <a:latin typeface="+mj-lt"/>
              </a:rPr>
              <a:t>Disclosure Definition and Feedback   About Your Accommodations</a:t>
            </a:r>
            <a:endParaRPr lang="en-US" sz="2800" dirty="0">
              <a:latin typeface="+mj-lt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784138" y="1380744"/>
            <a:ext cx="7315200" cy="51871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Use the first two Map It slides for Disclosure: Definition and Feedback About Your Accommodations.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Discussion questions: </a:t>
            </a:r>
            <a:endParaRPr lang="en-US" dirty="0"/>
          </a:p>
          <a:p>
            <a:pPr lvl="0">
              <a:buFont typeface="Arial" pitchFamily="34" charset="0"/>
              <a:buChar char="•"/>
            </a:pPr>
            <a:r>
              <a:rPr lang="en-US" dirty="0"/>
              <a:t>What is disclosure?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What are the benefits of disclosing?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Why is </a:t>
            </a:r>
            <a:r>
              <a:rPr lang="en-US" dirty="0" smtClean="0"/>
              <a:t>it important </a:t>
            </a:r>
            <a:r>
              <a:rPr lang="en-US" dirty="0"/>
              <a:t>to self-advocate when disclosing your disability?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3712514" y="597192"/>
            <a:ext cx="7315200" cy="36033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None/>
            </a:pPr>
            <a:endParaRPr lang="en-US" dirty="0"/>
          </a:p>
        </p:txBody>
      </p:sp>
      <p:pic>
        <p:nvPicPr>
          <p:cNvPr id="9" name="image" descr="confidential,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8364" y="4590295"/>
            <a:ext cx="2571750" cy="1695450"/>
          </a:xfrm>
          <a:prstGeom prst="rect">
            <a:avLst/>
          </a:prstGeom>
        </p:spPr>
      </p:pic>
      <p:pic>
        <p:nvPicPr>
          <p:cNvPr id="5" name="image" descr="feedback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76" y="4269767"/>
            <a:ext cx="1816100" cy="191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32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408176"/>
            <a:ext cx="3422073" cy="4601183"/>
          </a:xfrm>
        </p:spPr>
        <p:txBody>
          <a:bodyPr/>
          <a:lstStyle/>
          <a:p>
            <a:r>
              <a:rPr lang="en-US" dirty="0" smtClean="0"/>
              <a:t>Map It Online Activity: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sz="2800" dirty="0">
              <a:latin typeface="+mj-l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61675" y="2723343"/>
            <a:ext cx="3422073" cy="460118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Practice Your Disclosure Skills</a:t>
            </a:r>
            <a:endParaRPr lang="en-US" sz="2800" dirty="0">
              <a:latin typeface="+mj-lt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785616" y="1381298"/>
            <a:ext cx="7315200" cy="51871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Use the Map It slides Disclosure: Practice Your Disclosure Skills and Your Turn.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Practicing </a:t>
            </a:r>
            <a:r>
              <a:rPr lang="en-US" dirty="0"/>
              <a:t>the steps of </a:t>
            </a:r>
            <a:r>
              <a:rPr lang="en-US" dirty="0" smtClean="0"/>
              <a:t>disclosure by referring to your Map It: </a:t>
            </a:r>
            <a:r>
              <a:rPr lang="en-US" dirty="0"/>
              <a:t>Your Communication &amp; Accommodations on the Your Turn </a:t>
            </a:r>
            <a:r>
              <a:rPr lang="en-US" dirty="0" smtClean="0"/>
              <a:t>slide.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Consider </a:t>
            </a:r>
            <a:r>
              <a:rPr lang="en-US" dirty="0"/>
              <a:t>accommodations </a:t>
            </a:r>
            <a:r>
              <a:rPr lang="en-US" dirty="0" smtClean="0"/>
              <a:t>you have used </a:t>
            </a:r>
            <a:r>
              <a:rPr lang="en-US" dirty="0"/>
              <a:t>in the past.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Imagine accommodations for your future (if needed, refer to your Accommodation </a:t>
            </a:r>
            <a:r>
              <a:rPr lang="en-US" dirty="0"/>
              <a:t>Identification handout from the previous </a:t>
            </a:r>
            <a:r>
              <a:rPr lang="en-US" dirty="0" smtClean="0"/>
              <a:t>lesson)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With </a:t>
            </a:r>
            <a:r>
              <a:rPr lang="en-US" dirty="0"/>
              <a:t>a peer, take turns practicing disability disclosure in </a:t>
            </a:r>
            <a:r>
              <a:rPr lang="en-US" dirty="0" smtClean="0"/>
              <a:t>a chosen  </a:t>
            </a:r>
            <a:r>
              <a:rPr lang="en-US" dirty="0"/>
              <a:t>employment or education setting. 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Practice telling your partner about </a:t>
            </a:r>
            <a:r>
              <a:rPr lang="en-US" dirty="0" smtClean="0"/>
              <a:t>your </a:t>
            </a:r>
            <a:r>
              <a:rPr lang="en-US" dirty="0"/>
              <a:t>hearing loss and how it impacts your access to information.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Speak </a:t>
            </a:r>
            <a:r>
              <a:rPr lang="en-US" dirty="0"/>
              <a:t>on accommodations you currently use and what works best. 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Next </a:t>
            </a:r>
            <a:r>
              <a:rPr lang="en-US" dirty="0"/>
              <a:t>touch upon an accommodation you have used in the past that didn’t work, and offer an explanation of why.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Speak </a:t>
            </a:r>
            <a:r>
              <a:rPr lang="en-US" dirty="0"/>
              <a:t>of accommodations you foresee using in future employment or education settings.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Make </a:t>
            </a:r>
            <a:r>
              <a:rPr lang="en-US" dirty="0"/>
              <a:t>mention of any accommodation new to you that you would like to try.        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/>
              <a:t>Now practice disclosing your disability </a:t>
            </a:r>
            <a:r>
              <a:rPr lang="en-US" dirty="0"/>
              <a:t>to a member </a:t>
            </a:r>
            <a:r>
              <a:rPr lang="en-US" dirty="0" smtClean="0"/>
              <a:t>of your IEP </a:t>
            </a:r>
            <a:r>
              <a:rPr lang="en-US" dirty="0"/>
              <a:t>team</a:t>
            </a:r>
            <a:r>
              <a:rPr lang="en-US" dirty="0" smtClean="0"/>
              <a:t>.</a:t>
            </a:r>
          </a:p>
          <a:p>
            <a:pPr marL="0" indent="0">
              <a:buFont typeface="Wingdings 2" pitchFamily="18" charset="2"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0069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408176"/>
            <a:ext cx="3435927" cy="4601183"/>
          </a:xfrm>
        </p:spPr>
        <p:txBody>
          <a:bodyPr/>
          <a:lstStyle/>
          <a:p>
            <a:r>
              <a:rPr lang="en-US" sz="3200" dirty="0"/>
              <a:t>Map It Online Activity</a:t>
            </a:r>
            <a:r>
              <a:rPr lang="en-US" sz="3200" dirty="0" smtClean="0"/>
              <a:t>: </a:t>
            </a:r>
            <a:br>
              <a:rPr lang="en-US" sz="3200" dirty="0" smtClean="0"/>
            </a:br>
            <a:r>
              <a:rPr lang="en-US" dirty="0"/>
              <a:t/>
            </a:r>
            <a:br>
              <a:rPr lang="en-US" dirty="0"/>
            </a:br>
            <a:endParaRPr lang="en-US" sz="2800" dirty="0">
              <a:latin typeface="+mj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61675" y="2723343"/>
            <a:ext cx="3435927" cy="460118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Steven and Brooke’s Disclosure</a:t>
            </a:r>
            <a:endParaRPr lang="en-US" sz="28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5616" y="1390073"/>
            <a:ext cx="7315200" cy="16625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Use </a:t>
            </a:r>
            <a:r>
              <a:rPr lang="en-US" dirty="0"/>
              <a:t>the Map It slides Disclosure: Steven’s Disclosure and </a:t>
            </a:r>
            <a:r>
              <a:rPr lang="en-US" dirty="0" smtClean="0"/>
              <a:t>Brooke’s </a:t>
            </a:r>
            <a:r>
              <a:rPr lang="en-US" dirty="0"/>
              <a:t>Disclosure slides. </a:t>
            </a:r>
            <a:r>
              <a:rPr lang="en-US" dirty="0" smtClean="0"/>
              <a:t>Divide </a:t>
            </a:r>
            <a:r>
              <a:rPr lang="en-US" dirty="0"/>
              <a:t>into appropriate groups, and discuss the following questions: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94925" y="2412158"/>
            <a:ext cx="3299690" cy="4241161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 defTabSz="914400">
              <a:lnSpc>
                <a:spcPct val="90000"/>
              </a:lnSpc>
              <a:spcBef>
                <a:spcPts val="1200"/>
              </a:spcBef>
              <a:buClr>
                <a:srgbClr val="40BAD2"/>
              </a:buClr>
            </a:pPr>
            <a:r>
              <a:rPr lang="en-US" sz="20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Job path discussion prompts:  </a:t>
            </a:r>
          </a:p>
          <a:p>
            <a:pPr marL="285750" lvl="0" indent="-285750" defTabSz="914400">
              <a:lnSpc>
                <a:spcPct val="90000"/>
              </a:lnSpc>
              <a:spcBef>
                <a:spcPts val="1200"/>
              </a:spcBef>
              <a:buClr>
                <a:srgbClr val="40BAD2"/>
              </a:buClr>
              <a:buFont typeface="Arial" pitchFamily="34" charset="0"/>
              <a:buChar char="•"/>
            </a:pPr>
            <a:r>
              <a:rPr lang="en-US" sz="17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What challenges did Steven face in his science lab job?</a:t>
            </a:r>
          </a:p>
          <a:p>
            <a:pPr marL="285750" lvl="0" indent="-285750" defTabSz="914400">
              <a:lnSpc>
                <a:spcPct val="90000"/>
              </a:lnSpc>
              <a:spcBef>
                <a:spcPts val="1200"/>
              </a:spcBef>
              <a:buClr>
                <a:srgbClr val="40BAD2"/>
              </a:buClr>
              <a:buFont typeface="Arial" pitchFamily="34" charset="0"/>
              <a:buChar char="•"/>
            </a:pPr>
            <a:r>
              <a:rPr lang="en-US" sz="17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How did disability disclosure help Steven? </a:t>
            </a:r>
          </a:p>
          <a:p>
            <a:pPr marL="285750" lvl="0" indent="-285750" defTabSz="914400">
              <a:lnSpc>
                <a:spcPct val="90000"/>
              </a:lnSpc>
              <a:spcBef>
                <a:spcPts val="1200"/>
              </a:spcBef>
              <a:buClr>
                <a:srgbClr val="40BAD2"/>
              </a:buClr>
              <a:buFont typeface="Arial" pitchFamily="34" charset="0"/>
              <a:buChar char="•"/>
            </a:pPr>
            <a:r>
              <a:rPr lang="en-US" sz="17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What roadblock did </a:t>
            </a:r>
            <a:r>
              <a:rPr lang="en-US" sz="1700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Brooke </a:t>
            </a:r>
            <a:r>
              <a:rPr lang="en-US" sz="17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hit at her Taco House job? </a:t>
            </a:r>
          </a:p>
          <a:p>
            <a:pPr marL="285750" lvl="0" indent="-285750" defTabSz="914400">
              <a:lnSpc>
                <a:spcPct val="90000"/>
              </a:lnSpc>
              <a:spcBef>
                <a:spcPts val="1200"/>
              </a:spcBef>
              <a:buClr>
                <a:srgbClr val="40BAD2"/>
              </a:buClr>
              <a:buFont typeface="Arial" pitchFamily="34" charset="0"/>
              <a:buChar char="•"/>
            </a:pPr>
            <a:r>
              <a:rPr lang="en-US" sz="17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Do you think </a:t>
            </a:r>
            <a:r>
              <a:rPr lang="en-US" sz="1700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Brooke’s </a:t>
            </a:r>
            <a:r>
              <a:rPr lang="en-US" sz="17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experience would have been different if she had </a:t>
            </a:r>
            <a:r>
              <a:rPr lang="en-US" sz="1700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accommodations </a:t>
            </a:r>
            <a:r>
              <a:rPr lang="en-US" sz="17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sooner?  Why or why not</a:t>
            </a:r>
            <a:r>
              <a:rPr lang="en-US" sz="1700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?</a:t>
            </a:r>
          </a:p>
          <a:p>
            <a:pPr lvl="0" defTabSz="914400">
              <a:lnSpc>
                <a:spcPct val="90000"/>
              </a:lnSpc>
              <a:spcBef>
                <a:spcPts val="1200"/>
              </a:spcBef>
              <a:buClr>
                <a:srgbClr val="40BAD2"/>
              </a:buClr>
            </a:pPr>
            <a:endParaRPr lang="en-US" sz="1700" dirty="0">
              <a:solidFill>
                <a:srgbClr val="000000">
                  <a:lumMod val="65000"/>
                  <a:lumOff val="35000"/>
                </a:srgbClr>
              </a:solidFill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043954" y="2412158"/>
            <a:ext cx="3299690" cy="415652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 defTabSz="914400">
              <a:lnSpc>
                <a:spcPct val="90000"/>
              </a:lnSpc>
              <a:spcBef>
                <a:spcPts val="1200"/>
              </a:spcBef>
              <a:buClr>
                <a:srgbClr val="40BAD2"/>
              </a:buClr>
            </a:pPr>
            <a:r>
              <a:rPr lang="en-US" sz="20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College or training path discussion prompts: </a:t>
            </a:r>
          </a:p>
          <a:p>
            <a:pPr marL="342900" lvl="0" indent="-342900" defTabSz="914400">
              <a:lnSpc>
                <a:spcPct val="90000"/>
              </a:lnSpc>
              <a:spcBef>
                <a:spcPts val="1200"/>
              </a:spcBef>
              <a:buClr>
                <a:srgbClr val="40BAD2"/>
              </a:buClr>
              <a:buFont typeface="Arial" pitchFamily="34" charset="0"/>
              <a:buChar char="•"/>
            </a:pPr>
            <a:r>
              <a:rPr lang="en-US" sz="19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What was unexpected for Steven as he started his new science program?</a:t>
            </a:r>
          </a:p>
          <a:p>
            <a:pPr marL="342900" lvl="0" indent="-342900" defTabSz="914400">
              <a:lnSpc>
                <a:spcPct val="90000"/>
              </a:lnSpc>
              <a:spcBef>
                <a:spcPts val="1200"/>
              </a:spcBef>
              <a:buClr>
                <a:srgbClr val="40BAD2"/>
              </a:buClr>
              <a:buFont typeface="Arial" pitchFamily="34" charset="0"/>
              <a:buChar char="•"/>
            </a:pPr>
            <a:r>
              <a:rPr lang="en-US" sz="19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How did Steven problem solve roadblocks? </a:t>
            </a:r>
          </a:p>
          <a:p>
            <a:pPr marL="342900" lvl="0" indent="-342900" defTabSz="914400">
              <a:lnSpc>
                <a:spcPct val="90000"/>
              </a:lnSpc>
              <a:spcBef>
                <a:spcPts val="1200"/>
              </a:spcBef>
              <a:buClr>
                <a:srgbClr val="40BAD2"/>
              </a:buClr>
              <a:buFont typeface="Arial" pitchFamily="34" charset="0"/>
              <a:buChar char="•"/>
            </a:pPr>
            <a:r>
              <a:rPr lang="en-US" sz="19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What has been challenging for </a:t>
            </a:r>
            <a:r>
              <a:rPr lang="en-US" sz="1900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Brooke </a:t>
            </a:r>
            <a:r>
              <a:rPr lang="en-US" sz="19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since she entered beautician school?</a:t>
            </a:r>
          </a:p>
          <a:p>
            <a:pPr marL="342900" lvl="0" indent="-342900" defTabSz="914400">
              <a:lnSpc>
                <a:spcPct val="90000"/>
              </a:lnSpc>
              <a:spcBef>
                <a:spcPts val="1200"/>
              </a:spcBef>
              <a:buClr>
                <a:srgbClr val="40BAD2"/>
              </a:buClr>
              <a:buFont typeface="Arial" pitchFamily="34" charset="0"/>
              <a:buChar char="•"/>
            </a:pPr>
            <a:r>
              <a:rPr lang="en-US" sz="19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What helped </a:t>
            </a:r>
            <a:r>
              <a:rPr lang="en-US" sz="1900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Brooke </a:t>
            </a:r>
            <a:r>
              <a:rPr lang="en-US" sz="19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self-advocate </a:t>
            </a:r>
            <a:r>
              <a:rPr lang="en-US" sz="1900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for her </a:t>
            </a:r>
            <a:r>
              <a:rPr lang="en-US" sz="19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required accommodation?</a:t>
            </a:r>
          </a:p>
        </p:txBody>
      </p:sp>
    </p:spTree>
    <p:extLst>
      <p:ext uri="{BB962C8B-B14F-4D97-AF65-F5344CB8AC3E}">
        <p14:creationId xmlns:p14="http://schemas.microsoft.com/office/powerpoint/2010/main" val="379445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155" y="1408176"/>
            <a:ext cx="2947482" cy="5052259"/>
          </a:xfrm>
        </p:spPr>
        <p:txBody>
          <a:bodyPr/>
          <a:lstStyle/>
          <a:p>
            <a:r>
              <a:rPr lang="en-US" dirty="0" smtClean="0"/>
              <a:t>Synthesis Activity: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2800" dirty="0">
              <a:latin typeface="+mj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57543" y="2724312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Informed Decision Activity </a:t>
            </a:r>
            <a:endParaRPr lang="en-US" sz="2800" dirty="0">
              <a:latin typeface="+mj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785616" y="1374921"/>
            <a:ext cx="7626046" cy="231782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Together create a </a:t>
            </a:r>
            <a:r>
              <a:rPr lang="en-US" dirty="0"/>
              <a:t>profile of a character to </a:t>
            </a:r>
            <a:r>
              <a:rPr lang="en-US" dirty="0" smtClean="0"/>
              <a:t>analyze.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Divide into </a:t>
            </a:r>
            <a:r>
              <a:rPr lang="en-US" dirty="0"/>
              <a:t>small groups </a:t>
            </a:r>
            <a:r>
              <a:rPr lang="en-US" dirty="0" smtClean="0"/>
              <a:t>and analyze </a:t>
            </a:r>
            <a:r>
              <a:rPr lang="en-US" dirty="0"/>
              <a:t>what disclosure looks </a:t>
            </a:r>
            <a:r>
              <a:rPr lang="en-US" dirty="0" smtClean="0"/>
              <a:t>like in a variety of settings, why it is important and consider any disadvantages.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Compare </a:t>
            </a:r>
            <a:r>
              <a:rPr lang="en-US" dirty="0"/>
              <a:t>and contrast </a:t>
            </a:r>
            <a:r>
              <a:rPr lang="en-US" dirty="0" smtClean="0"/>
              <a:t>answers across groups.  </a:t>
            </a:r>
            <a:endParaRPr lang="en-US" dirty="0"/>
          </a:p>
        </p:txBody>
      </p:sp>
      <p:pic>
        <p:nvPicPr>
          <p:cNvPr id="3" name="image" descr="disclosure, informed decision activit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9802" y="3225801"/>
            <a:ext cx="4589206" cy="335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1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408176"/>
            <a:ext cx="3435927" cy="4601183"/>
          </a:xfrm>
        </p:spPr>
        <p:txBody>
          <a:bodyPr/>
          <a:lstStyle/>
          <a:p>
            <a:r>
              <a:rPr lang="en-US" sz="3200" dirty="0" smtClean="0"/>
              <a:t>Disclosure:</a:t>
            </a:r>
            <a:br>
              <a:rPr lang="en-US" sz="3200" dirty="0" smtClean="0"/>
            </a:br>
            <a:r>
              <a:rPr lang="en-US" dirty="0"/>
              <a:t/>
            </a:r>
            <a:br>
              <a:rPr lang="en-US" dirty="0"/>
            </a:br>
            <a:endParaRPr lang="en-US" sz="2800" dirty="0">
              <a:latin typeface="+mj-l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61675" y="2283072"/>
            <a:ext cx="3435927" cy="460118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Practicing Disclosure Packet Activity </a:t>
            </a:r>
            <a:endParaRPr lang="en-US" sz="2800" dirty="0">
              <a:latin typeface="+mj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85616" y="1406424"/>
            <a:ext cx="4263055" cy="537132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omplete </a:t>
            </a:r>
            <a:r>
              <a:rPr lang="en-US" dirty="0"/>
              <a:t>the Disclosure Packet handout which includes a form on Self-Disclosure, Release of Information, and Accommodation Request.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These </a:t>
            </a:r>
            <a:r>
              <a:rPr lang="en-US" dirty="0"/>
              <a:t>forms are directed towards </a:t>
            </a:r>
            <a:r>
              <a:rPr lang="en-US" dirty="0" smtClean="0"/>
              <a:t>DSS, so talk with your teacher about modifying to meet employment goals. 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Practice </a:t>
            </a:r>
            <a:r>
              <a:rPr lang="en-US" dirty="0"/>
              <a:t>inserting required information </a:t>
            </a:r>
            <a:r>
              <a:rPr lang="en-US" dirty="0" smtClean="0"/>
              <a:t>on each form.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Gather supplemental </a:t>
            </a:r>
            <a:r>
              <a:rPr lang="en-US" dirty="0"/>
              <a:t>eligibility materials </a:t>
            </a:r>
            <a:r>
              <a:rPr lang="en-US" dirty="0" smtClean="0"/>
              <a:t>you will need and add to your Career </a:t>
            </a:r>
            <a:r>
              <a:rPr lang="en-US" dirty="0"/>
              <a:t>Portfolio for quick, easy access after graduation. 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Be prepared to turn in completed forms with your Exit Slip.   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6" name="image" descr="self-disclosure form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370" y="1547657"/>
            <a:ext cx="3677473" cy="4748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86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017" y="1408176"/>
            <a:ext cx="2947482" cy="5052259"/>
          </a:xfrm>
        </p:spPr>
        <p:txBody>
          <a:bodyPr/>
          <a:lstStyle/>
          <a:p>
            <a:r>
              <a:rPr lang="en-US" dirty="0" smtClean="0"/>
              <a:t>Disclosure: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sz="2800" dirty="0">
              <a:latin typeface="+mj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56798" y="2283072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Exit Ticket</a:t>
            </a:r>
            <a:endParaRPr lang="en-US" sz="2800" dirty="0">
              <a:latin typeface="+mj-lt"/>
            </a:endParaRPr>
          </a:p>
        </p:txBody>
      </p:sp>
      <p:pic>
        <p:nvPicPr>
          <p:cNvPr id="5" name="image" descr="exit,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8709" y="1360607"/>
            <a:ext cx="2328728" cy="18713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5616" y="3312969"/>
            <a:ext cx="7772400" cy="2958898"/>
          </a:xfrm>
        </p:spPr>
        <p:txBody>
          <a:bodyPr>
            <a:norm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dirty="0" smtClean="0"/>
              <a:t>Disclose your disability in your </a:t>
            </a:r>
            <a:r>
              <a:rPr lang="en-US" dirty="0"/>
              <a:t>preferred mode of </a:t>
            </a:r>
            <a:r>
              <a:rPr lang="en-US" dirty="0" smtClean="0"/>
              <a:t>communication.</a:t>
            </a:r>
          </a:p>
          <a:p>
            <a:pPr marL="0" lvl="0" indent="0">
              <a:buNone/>
            </a:pPr>
            <a:endParaRPr lang="en-US" dirty="0"/>
          </a:p>
          <a:p>
            <a:pPr lvl="0">
              <a:buFont typeface="Arial" pitchFamily="34" charset="0"/>
              <a:buChar char="•"/>
            </a:pPr>
            <a:r>
              <a:rPr lang="en-US" dirty="0" smtClean="0"/>
              <a:t>Turn </a:t>
            </a:r>
            <a:r>
              <a:rPr lang="en-US" dirty="0"/>
              <a:t>in your Disclosure Packet (Self-Disclosure, Release of Information, and Accommodation Request forms) to be graded on accuracy and thoroughness in completion.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1172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Frame">
  <a:themeElements>
    <a:clrScheme name="PEPNET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2B3383"/>
      </a:accent1>
      <a:accent2>
        <a:srgbClr val="FAB900"/>
      </a:accent2>
      <a:accent3>
        <a:srgbClr val="E98623"/>
      </a:accent3>
      <a:accent4>
        <a:srgbClr val="6B4E71"/>
      </a:accent4>
      <a:accent5>
        <a:srgbClr val="32495E"/>
      </a:accent5>
      <a:accent6>
        <a:srgbClr val="D95D39"/>
      </a:accent6>
      <a:hlink>
        <a:srgbClr val="90BB23"/>
      </a:hlink>
      <a:folHlink>
        <a:srgbClr val="EE7008"/>
      </a:folHlink>
    </a:clrScheme>
    <a:fontScheme name="Corbe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apIt Section 3 template" id="{1663D9A9-7819-CE4F-BE14-15F2DC89F022}" vid="{FE670F73-3B46-D741-9870-E68A10F53C7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MapIt Section 3 template</Template>
  <TotalTime>1736</TotalTime>
  <Words>746</Words>
  <Application>Microsoft Office PowerPoint</Application>
  <PresentationFormat>Custom</PresentationFormat>
  <Paragraphs>65</Paragraphs>
  <Slides>9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Frame</vt:lpstr>
      <vt:lpstr>Disclosure </vt:lpstr>
      <vt:lpstr>Disclosure:  </vt:lpstr>
      <vt:lpstr>Disclosure:  Classroom Activity</vt:lpstr>
      <vt:lpstr>Map It Online Activity:   </vt:lpstr>
      <vt:lpstr>Map It Online Activity:   </vt:lpstr>
      <vt:lpstr>Map It Online Activity:   </vt:lpstr>
      <vt:lpstr>Synthesis Activity:  </vt:lpstr>
      <vt:lpstr>Disclosure:  </vt:lpstr>
      <vt:lpstr>Disclosure: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Dadmun, Melissa</dc:creator>
  <cp:lastModifiedBy>samudra</cp:lastModifiedBy>
  <cp:revision>122</cp:revision>
  <dcterms:created xsi:type="dcterms:W3CDTF">2017-05-12T19:19:56Z</dcterms:created>
  <dcterms:modified xsi:type="dcterms:W3CDTF">2017-09-08T12:15:06Z</dcterms:modified>
</cp:coreProperties>
</file>