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996" r:id="rId1"/>
  </p:sldMasterIdLst>
  <p:sldIdLst>
    <p:sldId id="256" r:id="rId2"/>
    <p:sldId id="284" r:id="rId3"/>
    <p:sldId id="293" r:id="rId4"/>
    <p:sldId id="262" r:id="rId5"/>
    <p:sldId id="295" r:id="rId6"/>
    <p:sldId id="280" r:id="rId7"/>
    <p:sldId id="297" r:id="rId8"/>
    <p:sldId id="298" r:id="rId9"/>
    <p:sldId id="299" r:id="rId10"/>
    <p:sldId id="278" r:id="rId11"/>
    <p:sldId id="288" r:id="rId12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728">
          <p15:clr>
            <a:srgbClr val="A4A3A4"/>
          </p15:clr>
        </p15:guide>
        <p15:guide id="2" orient="horz" pos="930">
          <p15:clr>
            <a:srgbClr val="A4A3A4"/>
          </p15:clr>
        </p15:guide>
        <p15:guide id="3" pos="245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dmun, Melissa" initials="DM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3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648" y="-378"/>
      </p:cViewPr>
      <p:guideLst>
        <p:guide orient="horz" pos="1728"/>
        <p:guide orient="horz" pos="930"/>
        <p:guide pos="2454"/>
      </p:guideLst>
    </p:cSldViewPr>
  </p:slideViewPr>
  <p:outlineViewPr>
    <p:cViewPr>
      <p:scale>
        <a:sx n="33" d="100"/>
        <a:sy n="33" d="100"/>
      </p:scale>
      <p:origin x="0" y="215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26T15:40:52.119" idx="1">
    <p:pos x="10" y="10"/>
    <p:text/>
    <p:extLst>
      <p:ext uri="{C676402C-5697-4E1C-873F-D02D1690AC5C}">
        <p15:threadingInfo xmlns="" xmlns:p15="http://schemas.microsoft.com/office/powerpoint/2012/main" timeZoneBias="360"/>
      </p:ext>
    </p:extLst>
  </p:cm>
  <p:cm authorId="1" dt="2017-07-26T15:40:52.159" idx="2">
    <p:pos x="106" y="106"/>
    <p:text/>
    <p:extLst>
      <p:ext uri="{C676402C-5697-4E1C-873F-D02D1690AC5C}">
        <p15:threadingInfo xmlns="" xmlns:p15="http://schemas.microsoft.com/office/powerpoint/2012/main" timeZoneBias="3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60" t="53526" r="-7124" b="9869"/>
          <a:stretch/>
        </p:blipFill>
        <p:spPr>
          <a:xfrm rot="16200000">
            <a:off x="-867844" y="867843"/>
            <a:ext cx="6857999" cy="512231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1" y="1"/>
            <a:ext cx="12229464" cy="192178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0422" y="557939"/>
            <a:ext cx="6510504" cy="1363851"/>
          </a:xfrm>
        </p:spPr>
        <p:txBody>
          <a:bodyPr anchor="b">
            <a:normAutofit/>
          </a:bodyPr>
          <a:lstStyle>
            <a:lvl1pPr algn="ctr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6382" y="3130658"/>
            <a:ext cx="5194544" cy="2691915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08-Sep-17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79" y="1037347"/>
            <a:ext cx="4580639" cy="58206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422" y="2255851"/>
            <a:ext cx="1067849" cy="10678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877" y="5710376"/>
            <a:ext cx="1655393" cy="95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78506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27105" y="1347508"/>
            <a:ext cx="7727620" cy="5076328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834640" cy="1016972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2594113"/>
            <a:ext cx="2834640" cy="3479889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Arial" charset="0"/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41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9268" y="1123836"/>
            <a:ext cx="7315200" cy="4860911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845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1224366"/>
            <a:ext cx="2819400" cy="47192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1224366"/>
            <a:ext cx="7315200" cy="4764954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674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177878" y="1406472"/>
            <a:ext cx="7315200" cy="4846320"/>
          </a:xfrm>
        </p:spPr>
        <p:txBody>
          <a:bodyPr anchor="t"/>
          <a:lstStyle>
            <a:lvl1pPr>
              <a:buClr>
                <a:schemeClr val="tx1"/>
              </a:buClr>
              <a:defRPr sz="2000"/>
            </a:lvl1pPr>
            <a:lvl2pPr>
              <a:buClr>
                <a:schemeClr val="tx1"/>
              </a:buClr>
              <a:defRPr sz="1800"/>
            </a:lvl2pPr>
            <a:lvl3pPr>
              <a:buClr>
                <a:schemeClr val="tx1"/>
              </a:buClr>
              <a:defRPr sz="1600"/>
            </a:lvl3pPr>
            <a:lvl4pPr>
              <a:buClr>
                <a:schemeClr val="tx1"/>
              </a:buClr>
              <a:defRPr sz="1400"/>
            </a:lvl4pPr>
            <a:lvl5pPr>
              <a:buClr>
                <a:schemeClr val="tx1"/>
              </a:buCl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928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440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1408176"/>
            <a:ext cx="3474720" cy="4865483"/>
          </a:xfrm>
        </p:spPr>
        <p:txBody>
          <a:bodyPr/>
          <a:lstStyle>
            <a:lvl1pPr>
              <a:buClr>
                <a:schemeClr val="tx1"/>
              </a:buCl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1408176"/>
            <a:ext cx="3474720" cy="486548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435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40817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231552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40817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231552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82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98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2745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98" t="2285" r="54316" b="3069"/>
          <a:stretch/>
        </p:blipFill>
        <p:spPr>
          <a:xfrm rot="16200000">
            <a:off x="5663944" y="-5663947"/>
            <a:ext cx="864111" cy="1219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35" y="85116"/>
            <a:ext cx="1293615" cy="74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5967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7817" y="1406472"/>
            <a:ext cx="7315200" cy="4846320"/>
          </a:xfrm>
        </p:spPr>
        <p:txBody>
          <a:bodyPr anchor="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834640" cy="1016972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2594113"/>
            <a:ext cx="2834640" cy="3479889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Arial" charset="0"/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7216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98" t="2285" r="54316" b="3069"/>
          <a:stretch/>
        </p:blipFill>
        <p:spPr>
          <a:xfrm rot="16200000">
            <a:off x="5663944" y="-5663947"/>
            <a:ext cx="864111" cy="12192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" y="864108"/>
            <a:ext cx="3443590" cy="599389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1319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1300734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35" y="85116"/>
            <a:ext cx="1293615" cy="74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8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  <p:sldLayoutId id="2147484008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spc="-60" baseline="0">
          <a:solidFill>
            <a:srgbClr val="FFFFFF"/>
          </a:solidFill>
          <a:latin typeface="Cambria" charset="0"/>
          <a:ea typeface="Cambria" charset="0"/>
          <a:cs typeface="Cambria" charset="0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onetonline.org" TargetMode="External"/><Relationship Id="rId2" Type="http://schemas.openxmlformats.org/officeDocument/2006/relationships/hyperlink" Target="careeronestop.or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lms.pepnet.org/getting_a_job/rr_role_model.ph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lms.pepnet.org/mi/resources/employmentbrief_v5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lms.pepnet.org/getting_a_job/vr_one_stop_career.php" TargetMode="External"/><Relationship Id="rId2" Type="http://schemas.openxmlformats.org/officeDocument/2006/relationships/hyperlink" Target="http://lms.pepnet.org/getting_a_job/vr_intro_vocat_rehab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ms.pepnet.org/getting_a_job/vr_voc_oscc.php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3752" y="371474"/>
            <a:ext cx="7315200" cy="1291209"/>
          </a:xfrm>
        </p:spPr>
        <p:txBody>
          <a:bodyPr/>
          <a:lstStyle/>
          <a:p>
            <a:r>
              <a:rPr lang="en-US" b="1" dirty="0" smtClean="0"/>
              <a:t>Job Search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03332" y="2426329"/>
            <a:ext cx="4469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Learning Objectives: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4264" y="3127248"/>
            <a:ext cx="4982095" cy="1622489"/>
          </a:xfrm>
        </p:spPr>
        <p:txBody>
          <a:bodyPr>
            <a:normAutofit lnSpcReduction="10000"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Students </a:t>
            </a:r>
            <a:r>
              <a:rPr lang="en-US" dirty="0"/>
              <a:t>can analyze if a job matches interests, skills and transition goals. 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Students can perform a job search based on interests, skills and transition goals.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53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Synthesis Activity: </a:t>
            </a:r>
            <a:br>
              <a:rPr lang="en-US" sz="3200" dirty="0" smtClean="0"/>
            </a:br>
            <a:r>
              <a:rPr lang="en-US" dirty="0"/>
              <a:t/>
            </a:r>
            <a:br>
              <a:rPr lang="en-US" dirty="0"/>
            </a:br>
            <a:endParaRPr lang="en-US" sz="2800" dirty="0"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8562" y="2723343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Start Job Search Process</a:t>
            </a:r>
            <a:endParaRPr lang="en-US" sz="2800" dirty="0">
              <a:latin typeface="+mj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85616" y="1413021"/>
            <a:ext cx="7892783" cy="5116626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Start the Job Search process with a job that you’ve analyzed to be a good fit (refer to Your Turn slide if needed). 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Once you have identified a job(s), do a job search with the  </a:t>
            </a:r>
            <a:r>
              <a:rPr lang="en-US" dirty="0"/>
              <a:t>below </a:t>
            </a:r>
            <a:r>
              <a:rPr lang="en-US" dirty="0" smtClean="0"/>
              <a:t>resources: 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One-stop Career Center: </a:t>
            </a:r>
            <a:r>
              <a:rPr lang="en-US" dirty="0">
                <a:hlinkClick r:id="rId2" action="ppaction://hlinkfile"/>
              </a:rPr>
              <a:t>careeronestop.org</a:t>
            </a:r>
            <a:r>
              <a:rPr lang="en-US" dirty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O*NET Online: </a:t>
            </a:r>
            <a:r>
              <a:rPr lang="en-US" dirty="0">
                <a:hlinkClick r:id="rId3" action="ppaction://hlinkfile"/>
              </a:rPr>
              <a:t>onetonline.org</a:t>
            </a:r>
            <a:r>
              <a:rPr lang="en-US" dirty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State Career Information </a:t>
            </a:r>
            <a:r>
              <a:rPr lang="en-US" dirty="0" smtClean="0"/>
              <a:t>System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Career Central in Map It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Local Job Service Center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Social Networking opportunities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Local newspaper classified section (hardcopy and/or online)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Local college or university human resource department (explore work-study and other employment opportunities for college bound students)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Review the job description, gather application </a:t>
            </a:r>
            <a:r>
              <a:rPr lang="en-US" dirty="0"/>
              <a:t>materials, and </a:t>
            </a:r>
            <a:r>
              <a:rPr lang="en-US" dirty="0" smtClean="0"/>
              <a:t>complete the application professionally.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Complete a mock interview with your teacher.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Make sure to store a copy of all application materials in your Career </a:t>
            </a:r>
            <a:r>
              <a:rPr lang="en-US" dirty="0"/>
              <a:t>Portfolio for ongoing access. </a:t>
            </a:r>
          </a:p>
        </p:txBody>
      </p:sp>
    </p:spTree>
    <p:extLst>
      <p:ext uri="{BB962C8B-B14F-4D97-AF65-F5344CB8AC3E}">
        <p14:creationId xmlns:p14="http://schemas.microsoft.com/office/powerpoint/2010/main" val="15011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Search: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sz="2800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8562" y="2283072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Exit Slip </a:t>
            </a:r>
            <a:endParaRPr lang="en-US" sz="2800" dirty="0">
              <a:latin typeface="+mj-lt"/>
            </a:endParaRPr>
          </a:p>
        </p:txBody>
      </p:sp>
      <p:pic>
        <p:nvPicPr>
          <p:cNvPr id="5" name="image" descr="exit,&#10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284" y="1112957"/>
            <a:ext cx="2328728" cy="18713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5616" y="3217719"/>
            <a:ext cx="7772400" cy="2958898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dirty="0"/>
              <a:t>Based on activities </a:t>
            </a:r>
            <a:r>
              <a:rPr lang="en-US" dirty="0" smtClean="0"/>
              <a:t>completed </a:t>
            </a:r>
            <a:r>
              <a:rPr lang="en-US" dirty="0"/>
              <a:t>on the Map </a:t>
            </a:r>
            <a:r>
              <a:rPr lang="en-US" dirty="0" smtClean="0"/>
              <a:t>It </a:t>
            </a:r>
            <a:r>
              <a:rPr lang="en-US" dirty="0"/>
              <a:t>Your Turn slide, </a:t>
            </a:r>
            <a:r>
              <a:rPr lang="en-US" dirty="0" smtClean="0"/>
              <a:t>list the job that is a good </a:t>
            </a:r>
            <a:r>
              <a:rPr lang="en-US" dirty="0"/>
              <a:t>fit.  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Share your favorite </a:t>
            </a:r>
            <a:r>
              <a:rPr lang="en-US" dirty="0"/>
              <a:t>part of Map It and why.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Print </a:t>
            </a:r>
            <a:r>
              <a:rPr lang="en-US" dirty="0"/>
              <a:t>off </a:t>
            </a:r>
            <a:r>
              <a:rPr lang="en-US" dirty="0" smtClean="0"/>
              <a:t>your completed </a:t>
            </a:r>
            <a:r>
              <a:rPr lang="en-US" dirty="0"/>
              <a:t>Map It Profile and Certificate of </a:t>
            </a:r>
            <a:r>
              <a:rPr lang="en-US" dirty="0" smtClean="0"/>
              <a:t>Completion and place it in your Career Portfolio of ongoing access.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72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3474720" cy="314389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Job Search:</a:t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endParaRPr lang="en-US" sz="2800" dirty="0"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61675" y="2283072"/>
            <a:ext cx="3474720" cy="31438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Kick-off Activity</a:t>
            </a:r>
            <a:endParaRPr lang="en-US" sz="2800" dirty="0"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785616" y="190016"/>
            <a:ext cx="7315200" cy="5187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dirty="0"/>
              <a:t>Meet Cathy Noble from </a:t>
            </a:r>
            <a:r>
              <a:rPr lang="en-US" dirty="0" err="1" smtClean="0"/>
              <a:t>pepnet</a:t>
            </a:r>
            <a:r>
              <a:rPr lang="en-US" dirty="0" smtClean="0"/>
              <a:t> 2’s Getting </a:t>
            </a:r>
            <a:r>
              <a:rPr lang="en-US" dirty="0"/>
              <a:t>a Job Online Training: Part 2: Rights and Responsibilities, Role Model: Cathy Noble, </a:t>
            </a:r>
            <a:r>
              <a:rPr lang="en-US" u="sng" dirty="0">
                <a:hlinkClick r:id="rId2"/>
              </a:rPr>
              <a:t>http://lms.pepnet.org/getting_a_job/rr_role_model.php</a:t>
            </a:r>
            <a:r>
              <a:rPr lang="en-US" dirty="0"/>
              <a:t> (13:08).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Focus on understanding Cathy’s personal story and </a:t>
            </a:r>
            <a:r>
              <a:rPr lang="en-US" dirty="0" smtClean="0"/>
              <a:t>the different </a:t>
            </a:r>
            <a:r>
              <a:rPr lang="en-US" dirty="0"/>
              <a:t>types of </a:t>
            </a:r>
            <a:r>
              <a:rPr lang="en-US" dirty="0" smtClean="0"/>
              <a:t>accommodations that gave </a:t>
            </a:r>
            <a:r>
              <a:rPr lang="en-US" dirty="0"/>
              <a:t>her equal access throughout her career experience. </a:t>
            </a:r>
            <a:endParaRPr lang="en-US" sz="2400" dirty="0"/>
          </a:p>
          <a:p>
            <a:pPr marL="0" indent="0">
              <a:buFont typeface="Wingdings 2" pitchFamily="18" charset="2"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216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3474720" cy="3143894"/>
          </a:xfrm>
        </p:spPr>
        <p:txBody>
          <a:bodyPr>
            <a:normAutofit/>
          </a:bodyPr>
          <a:lstStyle/>
          <a:p>
            <a:r>
              <a:rPr lang="en-US" sz="3200" dirty="0"/>
              <a:t>Job </a:t>
            </a:r>
            <a:r>
              <a:rPr lang="en-US" sz="3200" dirty="0" smtClean="0"/>
              <a:t>Search:</a:t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endParaRPr lang="en-US" sz="2800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61675" y="2283072"/>
            <a:ext cx="3474720" cy="31438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Classroom Activity</a:t>
            </a:r>
            <a:endParaRPr lang="en-US" sz="2800" dirty="0">
              <a:latin typeface="+mj-lt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785616" y="990773"/>
            <a:ext cx="7315200" cy="5187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Discuss </a:t>
            </a:r>
            <a:r>
              <a:rPr lang="en-US" dirty="0"/>
              <a:t>the following </a:t>
            </a:r>
            <a:r>
              <a:rPr lang="en-US" dirty="0" smtClean="0"/>
              <a:t>questions: 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What is </a:t>
            </a:r>
            <a:r>
              <a:rPr lang="en-US" dirty="0"/>
              <a:t>the video about?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</a:t>
            </a:r>
            <a:r>
              <a:rPr lang="en-US" dirty="0" smtClean="0"/>
              <a:t>is </a:t>
            </a:r>
            <a:r>
              <a:rPr lang="en-US" dirty="0"/>
              <a:t>interesting about Cathy’s story?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</a:t>
            </a:r>
            <a:r>
              <a:rPr lang="en-US" dirty="0" smtClean="0"/>
              <a:t>are the differences </a:t>
            </a:r>
            <a:r>
              <a:rPr lang="en-US" dirty="0"/>
              <a:t>between Cathy’s first job and second job?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Name </a:t>
            </a:r>
            <a:r>
              <a:rPr lang="en-US" dirty="0" smtClean="0"/>
              <a:t>a few influential </a:t>
            </a:r>
            <a:r>
              <a:rPr lang="en-US" dirty="0"/>
              <a:t>experiences </a:t>
            </a:r>
            <a:r>
              <a:rPr lang="en-US" dirty="0" smtClean="0"/>
              <a:t>from Cathy’s </a:t>
            </a:r>
            <a:r>
              <a:rPr lang="en-US" dirty="0"/>
              <a:t>life. 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How </a:t>
            </a:r>
            <a:r>
              <a:rPr lang="en-US" dirty="0" smtClean="0"/>
              <a:t>has Cathy’s life </a:t>
            </a:r>
            <a:r>
              <a:rPr lang="en-US" dirty="0"/>
              <a:t>experiences </a:t>
            </a:r>
            <a:r>
              <a:rPr lang="en-US" dirty="0" smtClean="0"/>
              <a:t>helped </a:t>
            </a:r>
            <a:r>
              <a:rPr lang="en-US" dirty="0"/>
              <a:t>shape </a:t>
            </a:r>
            <a:r>
              <a:rPr lang="en-US" dirty="0" smtClean="0"/>
              <a:t>her identity</a:t>
            </a:r>
            <a:r>
              <a:rPr lang="en-US" dirty="0"/>
              <a:t>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Name one of Cathy’s occupational mismatches. Why wasn’t it a good fit? 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Any </a:t>
            </a:r>
            <a:r>
              <a:rPr lang="en-US" dirty="0"/>
              <a:t>other thoughts? </a:t>
            </a:r>
          </a:p>
          <a:p>
            <a:pPr marL="0" indent="0">
              <a:buFont typeface="Wingdings 2" pitchFamily="18" charset="2"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940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3" y="1408176"/>
            <a:ext cx="3211068" cy="460118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Map It Online Activity: </a:t>
            </a:r>
            <a:br>
              <a:rPr lang="en-US" sz="3200" dirty="0" smtClean="0"/>
            </a:br>
            <a:r>
              <a:rPr lang="en-US" dirty="0"/>
              <a:t/>
            </a:r>
            <a:br>
              <a:rPr lang="en-US" dirty="0"/>
            </a:br>
            <a:endParaRPr lang="en-US" sz="3200" dirty="0"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61676" y="2723343"/>
            <a:ext cx="3211068" cy="46011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The Next Step and The Fit is Important</a:t>
            </a:r>
            <a:endParaRPr lang="en-US" dirty="0">
              <a:latin typeface="+mj-lt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785616" y="1400175"/>
            <a:ext cx="7315200" cy="5187141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Reflect </a:t>
            </a:r>
            <a:r>
              <a:rPr lang="en-US" dirty="0"/>
              <a:t>on Brooke and Marissa’s conversation regarding </a:t>
            </a:r>
            <a:r>
              <a:rPr lang="en-US" dirty="0" smtClean="0"/>
              <a:t>finding the </a:t>
            </a:r>
            <a:r>
              <a:rPr lang="en-US" dirty="0"/>
              <a:t>right fit and where they are in the job search process.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Who do you relate to most, </a:t>
            </a:r>
            <a:r>
              <a:rPr lang="en-US" dirty="0"/>
              <a:t>Brooke or Marissa</a:t>
            </a:r>
            <a:r>
              <a:rPr lang="en-US" dirty="0" smtClean="0"/>
              <a:t>? Why?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Review the pn2 </a:t>
            </a:r>
            <a:r>
              <a:rPr lang="en-US" dirty="0"/>
              <a:t>Research Brief on Employment located in Map </a:t>
            </a:r>
            <a:r>
              <a:rPr lang="en-US" dirty="0" smtClean="0"/>
              <a:t>It </a:t>
            </a:r>
            <a:r>
              <a:rPr lang="en-US" dirty="0"/>
              <a:t>resource section,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lms.pepnet.org/mi/resources/employmentbrief_v5.pdf</a:t>
            </a:r>
            <a:r>
              <a:rPr lang="en-US" dirty="0" smtClean="0"/>
              <a:t> .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What are your thoughts on the disparity </a:t>
            </a:r>
            <a:r>
              <a:rPr lang="en-US" dirty="0"/>
              <a:t>that </a:t>
            </a:r>
            <a:r>
              <a:rPr lang="en-US" dirty="0" smtClean="0"/>
              <a:t>exists </a:t>
            </a:r>
            <a:r>
              <a:rPr lang="en-US" dirty="0"/>
              <a:t>between DHH students and hearing </a:t>
            </a:r>
            <a:r>
              <a:rPr lang="en-US" dirty="0" smtClean="0"/>
              <a:t>peers? 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How does this relate to finding </a:t>
            </a:r>
            <a:r>
              <a:rPr lang="en-US" dirty="0" smtClean="0"/>
              <a:t>the “right fit”, self-determination, accommodation, and </a:t>
            </a:r>
            <a:r>
              <a:rPr lang="en-US" dirty="0"/>
              <a:t>self-advocacy? 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Consider </a:t>
            </a:r>
            <a:r>
              <a:rPr lang="en-US" dirty="0"/>
              <a:t>how educational attainment impacts </a:t>
            </a:r>
            <a:r>
              <a:rPr lang="en-US" dirty="0" smtClean="0"/>
              <a:t>your average </a:t>
            </a:r>
            <a:r>
              <a:rPr lang="en-US" dirty="0"/>
              <a:t>annual income. 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532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3422073" cy="4601183"/>
          </a:xfrm>
        </p:spPr>
        <p:txBody>
          <a:bodyPr/>
          <a:lstStyle/>
          <a:p>
            <a:r>
              <a:rPr lang="en-US" dirty="0" smtClean="0"/>
              <a:t>Job Search: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sz="2800" dirty="0">
              <a:latin typeface="+mj-lt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61678" y="2283066"/>
            <a:ext cx="3422073" cy="46011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Job Description Activity </a:t>
            </a:r>
            <a:endParaRPr lang="en-US" sz="2800" dirty="0"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785616" y="304973"/>
            <a:ext cx="7315200" cy="5187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dirty="0" smtClean="0"/>
              <a:t>Analyze </a:t>
            </a:r>
            <a:r>
              <a:rPr lang="en-US" dirty="0"/>
              <a:t>the different key traits and skills employers are looking for in a future </a:t>
            </a:r>
            <a:r>
              <a:rPr lang="en-US" dirty="0" smtClean="0"/>
              <a:t>employee by reviewing the following job descriptions.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With your group, visit each work center and analyze </a:t>
            </a:r>
            <a:r>
              <a:rPr lang="en-US" dirty="0"/>
              <a:t>the different job information.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Take notes on the </a:t>
            </a:r>
            <a:r>
              <a:rPr lang="en-US" dirty="0"/>
              <a:t>t</a:t>
            </a:r>
            <a:r>
              <a:rPr lang="en-US" dirty="0" smtClean="0"/>
              <a:t>raits </a:t>
            </a:r>
            <a:r>
              <a:rPr lang="en-US" dirty="0"/>
              <a:t>and skills of a “dream” employee from the perspective of the </a:t>
            </a:r>
            <a:r>
              <a:rPr lang="en-US" dirty="0" smtClean="0"/>
              <a:t>employer in each setting.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Once complete, discuss similarities and differences between groups.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0069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3435927" cy="4601183"/>
          </a:xfrm>
        </p:spPr>
        <p:txBody>
          <a:bodyPr/>
          <a:lstStyle/>
          <a:p>
            <a:r>
              <a:rPr lang="en-US" sz="3200" dirty="0" smtClean="0"/>
              <a:t>Job Search: </a:t>
            </a:r>
            <a:br>
              <a:rPr lang="en-US" sz="3200" dirty="0" smtClean="0"/>
            </a:br>
            <a:r>
              <a:rPr lang="en-US" dirty="0"/>
              <a:t/>
            </a:r>
            <a:br>
              <a:rPr lang="en-US" dirty="0"/>
            </a:br>
            <a:endParaRPr lang="en-US" sz="2800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1675" y="2283072"/>
            <a:ext cx="3435927" cy="46011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Mock Interview Activity</a:t>
            </a:r>
            <a:endParaRPr lang="en-US" sz="2800" dirty="0">
              <a:latin typeface="+mj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785616" y="1390823"/>
            <a:ext cx="7315200" cy="5187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dirty="0"/>
              <a:t>Now that </a:t>
            </a:r>
            <a:r>
              <a:rPr lang="en-US" dirty="0" smtClean="0"/>
              <a:t>you’ve investigated </a:t>
            </a:r>
            <a:r>
              <a:rPr lang="en-US" dirty="0"/>
              <a:t>the perspective of an employer, </a:t>
            </a:r>
            <a:r>
              <a:rPr lang="en-US" dirty="0" smtClean="0"/>
              <a:t>role </a:t>
            </a:r>
            <a:r>
              <a:rPr lang="en-US" dirty="0"/>
              <a:t>play an entry level job interview at one of the </a:t>
            </a:r>
            <a:r>
              <a:rPr lang="en-US" dirty="0" smtClean="0"/>
              <a:t>center settings.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Start </a:t>
            </a:r>
            <a:r>
              <a:rPr lang="en-US" dirty="0"/>
              <a:t>by </a:t>
            </a:r>
            <a:r>
              <a:rPr lang="en-US" dirty="0" smtClean="0"/>
              <a:t>choosing a </a:t>
            </a:r>
            <a:r>
              <a:rPr lang="en-US" dirty="0"/>
              <a:t>preferred </a:t>
            </a:r>
            <a:r>
              <a:rPr lang="en-US" dirty="0" smtClean="0"/>
              <a:t>setting and wait for your teacher to match you with a peer. 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Next, decide who will start off as the employer and who will be the (potential) employee.  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Employers- Use the Job </a:t>
            </a:r>
            <a:r>
              <a:rPr lang="en-US" dirty="0"/>
              <a:t>Interview Activity </a:t>
            </a:r>
            <a:r>
              <a:rPr lang="en-US" dirty="0" smtClean="0"/>
              <a:t>handout</a:t>
            </a:r>
            <a:r>
              <a:rPr lang="en-US" dirty="0"/>
              <a:t> </a:t>
            </a:r>
            <a:r>
              <a:rPr lang="en-US" dirty="0" smtClean="0"/>
              <a:t>to start the interview process. 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Next, switch roles.  </a:t>
            </a:r>
          </a:p>
          <a:p>
            <a:pPr marL="0" indent="0">
              <a:buNone/>
            </a:pPr>
            <a:r>
              <a:rPr lang="en-US" dirty="0" smtClean="0"/>
              <a:t>Whole Class Discussion:</a:t>
            </a: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US" dirty="0"/>
              <a:t>Based on your observations, what worked and what didn’t work?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If you were an employer, what skills would you look for during an interview?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Why is it good to prepare for an interview?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Other thoughts or concerns about the interview process? </a:t>
            </a:r>
          </a:p>
        </p:txBody>
      </p:sp>
    </p:spTree>
    <p:extLst>
      <p:ext uri="{BB962C8B-B14F-4D97-AF65-F5344CB8AC3E}">
        <p14:creationId xmlns:p14="http://schemas.microsoft.com/office/powerpoint/2010/main" val="3794459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3435927" cy="4601183"/>
          </a:xfrm>
        </p:spPr>
        <p:txBody>
          <a:bodyPr/>
          <a:lstStyle/>
          <a:p>
            <a:r>
              <a:rPr lang="en-US" sz="3200" dirty="0" smtClean="0"/>
              <a:t>Job Search: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2800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1675" y="2283072"/>
            <a:ext cx="3435927" cy="46011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Informational Interview Activity </a:t>
            </a:r>
            <a:endParaRPr lang="en-US" sz="2800" dirty="0">
              <a:latin typeface="+mj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785616" y="1038398"/>
            <a:ext cx="7315200" cy="59103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 smtClean="0"/>
              <a:t>The </a:t>
            </a:r>
            <a:r>
              <a:rPr lang="en-US" sz="1400" dirty="0"/>
              <a:t>purpose of </a:t>
            </a:r>
            <a:r>
              <a:rPr lang="en-US" sz="1400" dirty="0" smtClean="0"/>
              <a:t> </a:t>
            </a:r>
            <a:r>
              <a:rPr lang="en-US" sz="1400" dirty="0"/>
              <a:t>informational </a:t>
            </a:r>
            <a:r>
              <a:rPr lang="en-US" sz="1400" dirty="0" smtClean="0"/>
              <a:t>interviews </a:t>
            </a:r>
            <a:r>
              <a:rPr lang="en-US" sz="1400" dirty="0"/>
              <a:t>is to talk to people about their jobs to determine if the job matches interests and skills, make new contacts, practice communication skills, and gain confidence in job interviews</a:t>
            </a:r>
            <a:r>
              <a:rPr lang="en-US" sz="1400" dirty="0" smtClean="0"/>
              <a:t>. Determine which job or career you want to learn more about. 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1400" dirty="0" smtClean="0"/>
              <a:t>Select a person to interview- consider someone you know in the field (family member, friend, local business) or reach out to a company you’re interested in working for in the future. 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1400" dirty="0" smtClean="0"/>
              <a:t>Practice setting up an Informational Interview with a peer. </a:t>
            </a:r>
            <a:r>
              <a:rPr lang="en-US" sz="1400" i="1" dirty="0" smtClean="0"/>
              <a:t>“Hello my name is _____________. I am interested in working in _________________. Do you mind if I take 10 minutes of your time to ask a few questions?”</a:t>
            </a:r>
            <a:endParaRPr lang="en-US" sz="1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1400" dirty="0" smtClean="0"/>
              <a:t>Prepare questions such as : 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What do you like and not like about the job?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What is the setting? Office or outdoors?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How do you learn the skills and knowledge about your job? 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What education is needed?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Is there additional training needed?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What are the day-to-day job duties?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What skills will I need?</a:t>
            </a:r>
            <a:r>
              <a:rPr lang="en-US" sz="1400" dirty="0"/>
              <a:t> </a:t>
            </a:r>
            <a:endParaRPr lang="en-US" sz="1400" dirty="0" smtClean="0"/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What </a:t>
            </a:r>
            <a:r>
              <a:rPr lang="en-US" sz="1400" dirty="0"/>
              <a:t>are the characteristics of the work culture?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1400" dirty="0"/>
              <a:t>Interview the individual and follow up with a personalized thank you note.</a:t>
            </a:r>
          </a:p>
          <a:p>
            <a:pPr lvl="1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20927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3435927" cy="4601183"/>
          </a:xfrm>
        </p:spPr>
        <p:txBody>
          <a:bodyPr/>
          <a:lstStyle/>
          <a:p>
            <a:r>
              <a:rPr lang="en-US" sz="3200" dirty="0" smtClean="0"/>
              <a:t>Job Search: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2800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1675" y="2283072"/>
            <a:ext cx="3435927" cy="46011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Informational Interagency Collaboration</a:t>
            </a:r>
            <a:endParaRPr lang="en-US" sz="2800" dirty="0">
              <a:latin typeface="+mj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785616" y="1105073"/>
            <a:ext cx="7315200" cy="59103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Review the purpose of each </a:t>
            </a:r>
            <a:r>
              <a:rPr lang="en-US" sz="1800" dirty="0" smtClean="0"/>
              <a:t>agency mentioned in Map It Getting a </a:t>
            </a:r>
            <a:r>
              <a:rPr lang="en-US" sz="1800" dirty="0"/>
              <a:t>J</a:t>
            </a:r>
            <a:r>
              <a:rPr lang="en-US" sz="1800" dirty="0" smtClean="0"/>
              <a:t>ob: State Agencies slide</a:t>
            </a:r>
            <a:r>
              <a:rPr lang="en-US" sz="1800" dirty="0"/>
              <a:t>:</a:t>
            </a: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/>
              <a:t>P</a:t>
            </a:r>
            <a:r>
              <a:rPr lang="en-US" sz="1800" dirty="0" smtClean="0"/>
              <a:t>ractice </a:t>
            </a:r>
            <a:r>
              <a:rPr lang="en-US" sz="1800" dirty="0"/>
              <a:t>locating available </a:t>
            </a:r>
            <a:r>
              <a:rPr lang="en-US" sz="1800" dirty="0" smtClean="0"/>
              <a:t>services </a:t>
            </a:r>
            <a:r>
              <a:rPr lang="en-US" sz="1800" dirty="0"/>
              <a:t>and learn how to navigate program </a:t>
            </a:r>
            <a:r>
              <a:rPr lang="en-US" sz="1800" dirty="0" smtClean="0"/>
              <a:t>websites. </a:t>
            </a:r>
            <a:endParaRPr lang="en-US" sz="1800" dirty="0"/>
          </a:p>
          <a:p>
            <a:pPr lvl="0">
              <a:buFont typeface="Arial" pitchFamily="34" charset="0"/>
              <a:buChar char="•"/>
            </a:pPr>
            <a:r>
              <a:rPr lang="en-US" sz="1800" dirty="0"/>
              <a:t>Invite guest speakers for a presentation, Q&amp;A, or round table discussion on services, eligibility, </a:t>
            </a:r>
            <a:r>
              <a:rPr lang="en-US" sz="1800" dirty="0" smtClean="0"/>
              <a:t> and application process. </a:t>
            </a:r>
            <a:endParaRPr lang="en-US" sz="1800" dirty="0"/>
          </a:p>
          <a:p>
            <a:pPr lvl="0">
              <a:buFont typeface="Arial" pitchFamily="34" charset="0"/>
              <a:buChar char="•"/>
            </a:pPr>
            <a:r>
              <a:rPr lang="en-US" sz="1800" dirty="0"/>
              <a:t>Learn more about VR’s Order of Selection process and what it means to be an entitlement program by watching </a:t>
            </a:r>
            <a:r>
              <a:rPr lang="en-US" sz="1800" dirty="0" err="1" smtClean="0"/>
              <a:t>Pepnet</a:t>
            </a:r>
            <a:r>
              <a:rPr lang="en-US" sz="1800" dirty="0" smtClean="0"/>
              <a:t> 2- </a:t>
            </a:r>
            <a:r>
              <a:rPr lang="en-US" sz="1800" dirty="0"/>
              <a:t>Getting a Job, Part 3: Introduction to Vocational Rehabilitation video, </a:t>
            </a: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lms.pepnet.org/getting_a_job/vr_intro_vocat_rehab.php</a:t>
            </a:r>
            <a:r>
              <a:rPr lang="en-US" sz="1800" dirty="0" smtClean="0"/>
              <a:t> </a:t>
            </a:r>
            <a:endParaRPr lang="en-US" sz="1800" dirty="0"/>
          </a:p>
          <a:p>
            <a:pPr lvl="0">
              <a:buFont typeface="Arial" pitchFamily="34" charset="0"/>
              <a:buChar char="•"/>
            </a:pPr>
            <a:r>
              <a:rPr lang="en-US" sz="1800" dirty="0"/>
              <a:t>Learn more about One-Stop Career Center by watching </a:t>
            </a:r>
            <a:r>
              <a:rPr lang="en-US" sz="1800" dirty="0" err="1" smtClean="0"/>
              <a:t>Pepnet</a:t>
            </a:r>
            <a:r>
              <a:rPr lang="en-US" sz="1800" dirty="0" smtClean="0"/>
              <a:t> 2- </a:t>
            </a:r>
            <a:r>
              <a:rPr lang="en-US" sz="1800" dirty="0"/>
              <a:t>Getting a Job, Part 3: One Stop Career Center. Have students review one-Stop Career Centers Support Document to access additional information, 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lms.pepnet.org/getting_a_job/vr_one_stop_career.php</a:t>
            </a:r>
            <a:r>
              <a:rPr lang="en-US" sz="1800" dirty="0" smtClean="0"/>
              <a:t>   </a:t>
            </a:r>
            <a:endParaRPr lang="en-US" sz="1800" dirty="0"/>
          </a:p>
          <a:p>
            <a:pPr lvl="0">
              <a:buFont typeface="Arial" pitchFamily="34" charset="0"/>
              <a:buChar char="•"/>
            </a:pPr>
            <a:r>
              <a:rPr lang="en-US" sz="1800" dirty="0" smtClean="0"/>
              <a:t>Complete </a:t>
            </a:r>
            <a:r>
              <a:rPr lang="en-US" sz="1800" dirty="0"/>
              <a:t>Part 3: Vocational Rehabilitation or One-Stop Career Center slide as a whole class or as an activity exit slip, </a:t>
            </a:r>
            <a:r>
              <a:rPr lang="en-US" sz="1800" dirty="0">
                <a:hlinkClick r:id="rId4"/>
              </a:rPr>
              <a:t>http://</a:t>
            </a:r>
            <a:r>
              <a:rPr lang="en-US" sz="1800" dirty="0" smtClean="0">
                <a:hlinkClick r:id="rId4"/>
              </a:rPr>
              <a:t>lms.pepnet.org/getting_a_job/vr_voc_oscc.php</a:t>
            </a:r>
            <a:r>
              <a:rPr lang="en-US" sz="1800" dirty="0" smtClean="0"/>
              <a:t>.    </a:t>
            </a:r>
            <a:endParaRPr lang="en-US" sz="18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31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3435927" cy="4601183"/>
          </a:xfrm>
        </p:spPr>
        <p:txBody>
          <a:bodyPr/>
          <a:lstStyle/>
          <a:p>
            <a:r>
              <a:rPr lang="en-US" sz="3200" dirty="0" smtClean="0"/>
              <a:t>Job Search: </a:t>
            </a:r>
            <a:br>
              <a:rPr lang="en-US" sz="3200" dirty="0" smtClean="0"/>
            </a:br>
            <a:endParaRPr lang="en-US" sz="2800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0656" y="2280984"/>
            <a:ext cx="3435927" cy="46011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Decision Making on the Job</a:t>
            </a:r>
            <a:endParaRPr lang="en-US" sz="2800" dirty="0">
              <a:latin typeface="+mj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785616" y="447848"/>
            <a:ext cx="7315200" cy="59103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In this activity, you will examine </a:t>
            </a:r>
            <a:r>
              <a:rPr lang="en-US" dirty="0"/>
              <a:t>a work-related problem and analyze possible choices for solving the problem.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Divide </a:t>
            </a:r>
            <a:r>
              <a:rPr lang="en-US" dirty="0"/>
              <a:t>into 5-6 groups and </a:t>
            </a:r>
            <a:r>
              <a:rPr lang="en-US" dirty="0" smtClean="0"/>
              <a:t>develop a work setting problem (try to draw from your own experiences).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Write the work related problem on a piece of paper.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/>
              <a:t>Next</a:t>
            </a:r>
            <a:r>
              <a:rPr lang="en-US" dirty="0" smtClean="0"/>
              <a:t>, going clockwise, give your problem to your neighboring group and receive a new problem.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With your group, come up </a:t>
            </a:r>
            <a:r>
              <a:rPr lang="en-US" dirty="0"/>
              <a:t>with a possible </a:t>
            </a:r>
            <a:r>
              <a:rPr lang="en-US" dirty="0" smtClean="0"/>
              <a:t>solution</a:t>
            </a:r>
            <a:r>
              <a:rPr lang="en-US" dirty="0"/>
              <a:t> </a:t>
            </a:r>
            <a:r>
              <a:rPr lang="en-US" dirty="0" smtClean="0"/>
              <a:t>and consider the positive and negative consequences.  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When finished, share your solution </a:t>
            </a:r>
            <a:r>
              <a:rPr lang="en-US" dirty="0"/>
              <a:t>with the class</a:t>
            </a:r>
            <a:r>
              <a:rPr lang="en-US" dirty="0" smtClean="0"/>
              <a:t>. 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Offer feedback to other solutions.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46475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Frame">
  <a:themeElements>
    <a:clrScheme name="PEPNET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2B3383"/>
      </a:accent1>
      <a:accent2>
        <a:srgbClr val="FAB900"/>
      </a:accent2>
      <a:accent3>
        <a:srgbClr val="E98623"/>
      </a:accent3>
      <a:accent4>
        <a:srgbClr val="6B4E71"/>
      </a:accent4>
      <a:accent5>
        <a:srgbClr val="32495E"/>
      </a:accent5>
      <a:accent6>
        <a:srgbClr val="D95D39"/>
      </a:accent6>
      <a:hlink>
        <a:srgbClr val="90BB23"/>
      </a:hlink>
      <a:folHlink>
        <a:srgbClr val="EE7008"/>
      </a:folHlink>
    </a:clrScheme>
    <a:fontScheme name="Corbe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apIt Section 3 template" id="{1663D9A9-7819-CE4F-BE14-15F2DC89F022}" vid="{FE670F73-3B46-D741-9870-E68A10F53C7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MapIt Section 3 template</Template>
  <TotalTime>1775</TotalTime>
  <Words>1169</Words>
  <Application>Microsoft Office PowerPoint</Application>
  <PresentationFormat>Custom</PresentationFormat>
  <Paragraphs>97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Frame</vt:lpstr>
      <vt:lpstr>Job Search  </vt:lpstr>
      <vt:lpstr>Job Search:  </vt:lpstr>
      <vt:lpstr>Job Search:  </vt:lpstr>
      <vt:lpstr>Map It Online Activity:   </vt:lpstr>
      <vt:lpstr>Job Search:   </vt:lpstr>
      <vt:lpstr>Job Search:   </vt:lpstr>
      <vt:lpstr>Job Search:  </vt:lpstr>
      <vt:lpstr>Job Search:  </vt:lpstr>
      <vt:lpstr>Job Search:  </vt:lpstr>
      <vt:lpstr>Synthesis Activity:   </vt:lpstr>
      <vt:lpstr>Job Search: 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Dadmun, Melissa</dc:creator>
  <cp:lastModifiedBy>samudra</cp:lastModifiedBy>
  <cp:revision>127</cp:revision>
  <dcterms:created xsi:type="dcterms:W3CDTF">2017-05-12T19:19:56Z</dcterms:created>
  <dcterms:modified xsi:type="dcterms:W3CDTF">2017-09-08T13:05:23Z</dcterms:modified>
</cp:coreProperties>
</file>