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985" r:id="rId1"/>
  </p:sldMasterIdLst>
  <p:sldIdLst>
    <p:sldId id="256" r:id="rId2"/>
    <p:sldId id="284" r:id="rId3"/>
    <p:sldId id="289" r:id="rId4"/>
    <p:sldId id="262" r:id="rId5"/>
    <p:sldId id="280" r:id="rId6"/>
    <p:sldId id="293" r:id="rId7"/>
    <p:sldId id="278" r:id="rId8"/>
    <p:sldId id="290" r:id="rId9"/>
    <p:sldId id="291" r:id="rId10"/>
    <p:sldId id="292" r:id="rId11"/>
    <p:sldId id="265" r:id="rId12"/>
    <p:sldId id="288" r:id="rId13"/>
  </p:sldIdLst>
  <p:sldSz cx="12192000" cy="6858000"/>
  <p:notesSz cx="6858000" cy="9144000"/>
  <p:custDataLst>
    <p:tags r:id="rId14"/>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930">
          <p15:clr>
            <a:srgbClr val="A4A3A4"/>
          </p15:clr>
        </p15:guide>
        <p15:guide id="2" pos="3840">
          <p15:clr>
            <a:srgbClr val="A4A3A4"/>
          </p15:clr>
        </p15:guide>
        <p15:guide id="3" pos="24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6" autoAdjust="0"/>
    <p:restoredTop sz="94622" autoAdjust="0"/>
  </p:normalViewPr>
  <p:slideViewPr>
    <p:cSldViewPr snapToGrid="0">
      <p:cViewPr>
        <p:scale>
          <a:sx n="75" d="100"/>
          <a:sy n="75" d="100"/>
        </p:scale>
        <p:origin x="-1308" y="-774"/>
      </p:cViewPr>
      <p:guideLst>
        <p:guide orient="horz" pos="930"/>
        <p:guide pos="3840"/>
        <p:guide pos="2460"/>
      </p:guideLst>
    </p:cSldViewPr>
  </p:slideViewPr>
  <p:outlineViewPr>
    <p:cViewPr>
      <p:scale>
        <a:sx n="33" d="100"/>
        <a:sy n="33" d="100"/>
      </p:scale>
      <p:origin x="48" y="3402"/>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g"/><Relationship Id="rId1" Type="http://schemas.openxmlformats.org/officeDocument/2006/relationships/slideMaster" Target="../slideMasters/slideMaster1.xml"/><Relationship Id="rId5" Type="http://schemas.openxmlformats.org/officeDocument/2006/relationships/image" Target="../media/image2.png"/><Relationship Id="rId4" Type="http://schemas.openxmlformats.org/officeDocument/2006/relationships/image" Target="../media/image4.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2_Title Slide">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2">
            <a:extLst>
              <a:ext uri="{28A0092B-C50C-407E-A947-70E740481C1C}">
                <a14:useLocalDpi xmlns:a14="http://schemas.microsoft.com/office/drawing/2010/main" val="0"/>
              </a:ext>
            </a:extLst>
          </a:blip>
          <a:srcRect l="19560" t="53526" r="-7124" b="9869"/>
          <a:stretch/>
        </p:blipFill>
        <p:spPr>
          <a:xfrm rot="16200000">
            <a:off x="-867844" y="867843"/>
            <a:ext cx="6857999" cy="5122311"/>
          </a:xfrm>
          <a:prstGeom prst="rect">
            <a:avLst/>
          </a:prstGeom>
        </p:spPr>
      </p:pic>
      <p:sp>
        <p:nvSpPr>
          <p:cNvPr id="7" name="Rectangle 6"/>
          <p:cNvSpPr/>
          <p:nvPr/>
        </p:nvSpPr>
        <p:spPr>
          <a:xfrm>
            <a:off x="-1" y="1"/>
            <a:ext cx="12229464" cy="1921789"/>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370422" y="557939"/>
            <a:ext cx="6510504" cy="1363851"/>
          </a:xfrm>
        </p:spPr>
        <p:txBody>
          <a:bodyPr anchor="b">
            <a:normAutofit/>
          </a:bodyPr>
          <a:lstStyle>
            <a:lvl1pPr algn="ctr">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686382" y="3130658"/>
            <a:ext cx="5194544" cy="2691915"/>
          </a:xfrm>
        </p:spPr>
        <p:txBody>
          <a:bodyPr anchor="t">
            <a:normAutofit/>
          </a:bodyPr>
          <a:lstStyle>
            <a:lvl1pPr marL="0" indent="0" algn="l">
              <a:buNone/>
              <a:defRPr sz="2200" cap="none" spc="0" baseline="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262465" y="6356350"/>
            <a:ext cx="2743200" cy="365125"/>
          </a:xfrm>
          <a:prstGeom prst="rect">
            <a:avLst/>
          </a:prstGeom>
        </p:spPr>
        <p:txBody>
          <a:bodyPr/>
          <a:lstStyle/>
          <a:p>
            <a:fld id="{5586B75A-687E-405C-8A0B-8D00578BA2C3}" type="datetimeFigureOut">
              <a:rPr lang="en-US" smtClean="0"/>
              <a:pPr/>
              <a:t>08-Sep-17</a:t>
            </a:fld>
            <a:endParaRPr lang="en-US" dirty="0"/>
          </a:p>
        </p:txBody>
      </p:sp>
      <p:sp>
        <p:nvSpPr>
          <p:cNvPr id="5" name="Footer Placeholder 4"/>
          <p:cNvSpPr>
            <a:spLocks noGrp="1"/>
          </p:cNvSpPr>
          <p:nvPr>
            <p:ph type="ftr" sz="quarter" idx="11"/>
          </p:nvPr>
        </p:nvSpPr>
        <p:spPr>
          <a:xfrm>
            <a:off x="3869268" y="6356350"/>
            <a:ext cx="5911517"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634135" y="6356350"/>
            <a:ext cx="1530927" cy="365125"/>
          </a:xfrm>
          <a:prstGeom prst="rect">
            <a:avLst/>
          </a:prstGeom>
        </p:spPr>
        <p:txBody>
          <a:bodyPr/>
          <a:lstStyle/>
          <a:p>
            <a:fld id="{4FAB73BC-B049-4115-A692-8D63A059BFB8}" type="slidenum">
              <a:rPr lang="en-US" smtClean="0"/>
              <a:pPr/>
              <a:t>‹#›</a:t>
            </a:fld>
            <a:endParaRPr lang="en-US" dirty="0"/>
          </a:p>
        </p:txBody>
      </p:sp>
      <p:pic>
        <p:nvPicPr>
          <p:cNvPr id="14" name="Picture 1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6679" y="1037347"/>
            <a:ext cx="4580639" cy="5820651"/>
          </a:xfrm>
          <a:prstGeom prst="rect">
            <a:avLst/>
          </a:prstGeom>
        </p:spPr>
      </p:pic>
      <p:pic>
        <p:nvPicPr>
          <p:cNvPr id="10" name="Picture 9"/>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70422" y="2255851"/>
            <a:ext cx="1067849" cy="1067849"/>
          </a:xfrm>
          <a:prstGeom prst="rect">
            <a:avLst/>
          </a:prstGeom>
        </p:spPr>
      </p:pic>
      <p:pic>
        <p:nvPicPr>
          <p:cNvPr id="13" name="Picture 12"/>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259877" y="5710376"/>
            <a:ext cx="1655393" cy="957187"/>
          </a:xfrm>
          <a:prstGeom prst="rect">
            <a:avLst/>
          </a:prstGeom>
        </p:spPr>
      </p:pic>
    </p:spTree>
    <p:extLst>
      <p:ext uri="{BB962C8B-B14F-4D97-AF65-F5344CB8AC3E}">
        <p14:creationId xmlns:p14="http://schemas.microsoft.com/office/powerpoint/2010/main" val="838785065"/>
      </p:ext>
    </p:extLst>
  </p:cSld>
  <p:clrMapOvr>
    <a:masterClrMapping/>
  </p:clrMapOvr>
  <p:timing>
    <p:tnLst>
      <p:par>
        <p:cTn id="1" dur="indefinite" restart="never" nodeType="tmRoot"/>
      </p:par>
    </p:tn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3927105" y="1347508"/>
            <a:ext cx="7727620" cy="5076328"/>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8" name="Title 1"/>
          <p:cNvSpPr>
            <a:spLocks noGrp="1"/>
          </p:cNvSpPr>
          <p:nvPr>
            <p:ph type="title"/>
          </p:nvPr>
        </p:nvSpPr>
        <p:spPr>
          <a:xfrm>
            <a:off x="256032" y="1408176"/>
            <a:ext cx="2834640" cy="1016972"/>
          </a:xfrm>
        </p:spPr>
        <p:txBody>
          <a:bodyPr anchor="b">
            <a:normAutofit/>
          </a:bodyPr>
          <a:lstStyle>
            <a:lvl1pPr>
              <a:defRPr sz="3200" b="0"/>
            </a:lvl1pPr>
          </a:lstStyle>
          <a:p>
            <a:r>
              <a:rPr lang="en-US" smtClean="0"/>
              <a:t>Click to edit Master title style</a:t>
            </a:r>
            <a:endParaRPr lang="en-US" dirty="0"/>
          </a:p>
        </p:txBody>
      </p:sp>
      <p:sp>
        <p:nvSpPr>
          <p:cNvPr id="9" name="Text Placeholder 3"/>
          <p:cNvSpPr>
            <a:spLocks noGrp="1"/>
          </p:cNvSpPr>
          <p:nvPr>
            <p:ph type="body" sz="half" idx="2"/>
          </p:nvPr>
        </p:nvSpPr>
        <p:spPr>
          <a:xfrm>
            <a:off x="256032" y="2594113"/>
            <a:ext cx="2834640" cy="3479889"/>
          </a:xfrm>
        </p:spPr>
        <p:txBody>
          <a:bodyPr anchor="t">
            <a:normAutofit/>
          </a:bodyPr>
          <a:lstStyle>
            <a:lvl1pPr marL="0" indent="0">
              <a:lnSpc>
                <a:spcPct val="100000"/>
              </a:lnSpc>
              <a:buClr>
                <a:schemeClr val="bg1"/>
              </a:buClr>
              <a:buFont typeface="Arial" charse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98412268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3869268" y="1123836"/>
            <a:ext cx="7315200" cy="4860911"/>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itle Placeholder 1"/>
          <p:cNvSpPr>
            <a:spLocks noGrp="1"/>
          </p:cNvSpPr>
          <p:nvPr>
            <p:ph type="title"/>
          </p:nvPr>
        </p:nvSpPr>
        <p:spPr>
          <a:xfrm>
            <a:off x="252919" y="1408176"/>
            <a:ext cx="2947482" cy="5052259"/>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Tree>
    <p:extLst>
      <p:ext uri="{BB962C8B-B14F-4D97-AF65-F5344CB8AC3E}">
        <p14:creationId xmlns:p14="http://schemas.microsoft.com/office/powerpoint/2010/main" val="102384575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1224366"/>
            <a:ext cx="2819400" cy="4719234"/>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1224366"/>
            <a:ext cx="7315200" cy="4764954"/>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1366749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4" name="Content Placeholder 2"/>
          <p:cNvSpPr>
            <a:spLocks noGrp="1"/>
          </p:cNvSpPr>
          <p:nvPr>
            <p:ph idx="1"/>
          </p:nvPr>
        </p:nvSpPr>
        <p:spPr>
          <a:xfrm>
            <a:off x="4177878" y="1406472"/>
            <a:ext cx="7315200" cy="4846320"/>
          </a:xfrm>
        </p:spPr>
        <p:txBody>
          <a:bodyPr anchor="t"/>
          <a:lstStyle>
            <a:lvl1pPr>
              <a:buClr>
                <a:schemeClr val="tx1"/>
              </a:buClr>
              <a:defRPr sz="2000"/>
            </a:lvl1pPr>
            <a:lvl2pPr>
              <a:buClr>
                <a:schemeClr val="tx1"/>
              </a:buClr>
              <a:defRPr sz="1800"/>
            </a:lvl2pPr>
            <a:lvl3pPr>
              <a:buClr>
                <a:schemeClr val="tx1"/>
              </a:buClr>
              <a:defRPr sz="1600"/>
            </a:lvl3pPr>
            <a:lvl4pPr>
              <a:buClr>
                <a:schemeClr val="tx1"/>
              </a:buClr>
              <a:defRPr sz="1400"/>
            </a:lvl4pPr>
            <a:lvl5pPr>
              <a:buClr>
                <a:schemeClr val="tx1"/>
              </a:buCl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Placeholder 1"/>
          <p:cNvSpPr>
            <a:spLocks noGrp="1"/>
          </p:cNvSpPr>
          <p:nvPr>
            <p:ph type="title"/>
          </p:nvPr>
        </p:nvSpPr>
        <p:spPr>
          <a:xfrm>
            <a:off x="252919" y="1408176"/>
            <a:ext cx="2947482" cy="5052259"/>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Tree>
    <p:extLst>
      <p:ext uri="{BB962C8B-B14F-4D97-AF65-F5344CB8AC3E}">
        <p14:creationId xmlns:p14="http://schemas.microsoft.com/office/powerpoint/2010/main" val="137792854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381440181"/>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867912" y="1408176"/>
            <a:ext cx="3474720" cy="4865483"/>
          </a:xfrm>
        </p:spPr>
        <p:txBody>
          <a:bodyPr/>
          <a:lstStyle>
            <a:lvl1pPr>
              <a:buClr>
                <a:schemeClr val="tx1"/>
              </a:buCl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1408176"/>
            <a:ext cx="3474720" cy="4865483"/>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1" name="Title Placeholder 1"/>
          <p:cNvSpPr>
            <a:spLocks noGrp="1"/>
          </p:cNvSpPr>
          <p:nvPr>
            <p:ph type="title"/>
          </p:nvPr>
        </p:nvSpPr>
        <p:spPr>
          <a:xfrm>
            <a:off x="252919" y="1408176"/>
            <a:ext cx="2947482" cy="5052259"/>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Tree>
    <p:extLst>
      <p:ext uri="{BB962C8B-B14F-4D97-AF65-F5344CB8AC3E}">
        <p14:creationId xmlns:p14="http://schemas.microsoft.com/office/powerpoint/2010/main" val="62643577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67912" y="140817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67912" y="231552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40817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818463" y="231552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Placeholder 1"/>
          <p:cNvSpPr>
            <a:spLocks noGrp="1"/>
          </p:cNvSpPr>
          <p:nvPr>
            <p:ph type="title"/>
          </p:nvPr>
        </p:nvSpPr>
        <p:spPr>
          <a:xfrm>
            <a:off x="252919" y="1408176"/>
            <a:ext cx="2947482" cy="5052259"/>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Tree>
    <p:extLst>
      <p:ext uri="{BB962C8B-B14F-4D97-AF65-F5344CB8AC3E}">
        <p14:creationId xmlns:p14="http://schemas.microsoft.com/office/powerpoint/2010/main" val="154118241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252919" y="1408176"/>
            <a:ext cx="2947482" cy="5052259"/>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Tree>
    <p:extLst>
      <p:ext uri="{BB962C8B-B14F-4D97-AF65-F5344CB8AC3E}">
        <p14:creationId xmlns:p14="http://schemas.microsoft.com/office/powerpoint/2010/main" val="1852498403"/>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274501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1_Blank">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2">
            <a:extLst>
              <a:ext uri="{28A0092B-C50C-407E-A947-70E740481C1C}">
                <a14:useLocalDpi xmlns:a14="http://schemas.microsoft.com/office/drawing/2010/main" val="0"/>
              </a:ext>
            </a:extLst>
          </a:blip>
          <a:srcRect l="33698" t="2285" r="54316" b="3069"/>
          <a:stretch/>
        </p:blipFill>
        <p:spPr>
          <a:xfrm rot="16200000">
            <a:off x="5663944" y="-5663947"/>
            <a:ext cx="864111" cy="12192000"/>
          </a:xfrm>
          <a:prstGeom prst="rect">
            <a:avLst/>
          </a:prstGeom>
        </p:spPr>
      </p:pic>
      <p:pic>
        <p:nvPicPr>
          <p:cNvPr id="9" name="Picture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634135" y="85116"/>
            <a:ext cx="1293615" cy="747998"/>
          </a:xfrm>
          <a:prstGeom prst="rect">
            <a:avLst/>
          </a:prstGeom>
        </p:spPr>
      </p:pic>
    </p:spTree>
    <p:extLst>
      <p:ext uri="{BB962C8B-B14F-4D97-AF65-F5344CB8AC3E}">
        <p14:creationId xmlns:p14="http://schemas.microsoft.com/office/powerpoint/2010/main" val="1007959673"/>
      </p:ext>
    </p:extLst>
  </p:cSld>
  <p:clrMapOvr>
    <a:masterClrMapping/>
  </p:clrMapOvr>
  <p:timing>
    <p:tnLst>
      <p:par>
        <p:cTn id="1" dur="indefinite" restart="never" nodeType="tmRoot"/>
      </p:par>
    </p:tnLst>
  </p:timing>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4187817" y="1406472"/>
            <a:ext cx="7315200" cy="4846320"/>
          </a:xfrm>
        </p:spPr>
        <p:txBody>
          <a:bodyPr anchor="t"/>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1"/>
          <p:cNvSpPr>
            <a:spLocks noGrp="1"/>
          </p:cNvSpPr>
          <p:nvPr>
            <p:ph type="title"/>
          </p:nvPr>
        </p:nvSpPr>
        <p:spPr>
          <a:xfrm>
            <a:off x="256032" y="1408176"/>
            <a:ext cx="2834640" cy="1016972"/>
          </a:xfrm>
        </p:spPr>
        <p:txBody>
          <a:bodyPr anchor="b">
            <a:normAutofit/>
          </a:bodyPr>
          <a:lstStyle>
            <a:lvl1pPr>
              <a:defRPr sz="3200" b="0"/>
            </a:lvl1pPr>
          </a:lstStyle>
          <a:p>
            <a:r>
              <a:rPr lang="en-US" smtClean="0"/>
              <a:t>Click to edit Master title style</a:t>
            </a:r>
            <a:endParaRPr lang="en-US" dirty="0"/>
          </a:p>
        </p:txBody>
      </p:sp>
      <p:sp>
        <p:nvSpPr>
          <p:cNvPr id="6" name="Text Placeholder 3"/>
          <p:cNvSpPr>
            <a:spLocks noGrp="1"/>
          </p:cNvSpPr>
          <p:nvPr>
            <p:ph type="body" sz="half" idx="2"/>
          </p:nvPr>
        </p:nvSpPr>
        <p:spPr>
          <a:xfrm>
            <a:off x="256032" y="2594113"/>
            <a:ext cx="2834640" cy="3479889"/>
          </a:xfrm>
        </p:spPr>
        <p:txBody>
          <a:bodyPr anchor="t">
            <a:normAutofit/>
          </a:bodyPr>
          <a:lstStyle>
            <a:lvl1pPr marL="0" indent="0">
              <a:lnSpc>
                <a:spcPct val="100000"/>
              </a:lnSpc>
              <a:buClr>
                <a:schemeClr val="bg1"/>
              </a:buClr>
              <a:buFont typeface="Arial" charse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427216575"/>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9" name="Picture 8"/>
          <p:cNvPicPr>
            <a:picLocks noChangeAspect="1"/>
          </p:cNvPicPr>
          <p:nvPr/>
        </p:nvPicPr>
        <p:blipFill rotWithShape="1">
          <a:blip r:embed="rId14">
            <a:extLst>
              <a:ext uri="{28A0092B-C50C-407E-A947-70E740481C1C}">
                <a14:useLocalDpi xmlns:a14="http://schemas.microsoft.com/office/drawing/2010/main" val="0"/>
              </a:ext>
            </a:extLst>
          </a:blip>
          <a:srcRect l="33698" t="2285" r="54316" b="3069"/>
          <a:stretch/>
        </p:blipFill>
        <p:spPr>
          <a:xfrm rot="16200000">
            <a:off x="5663944" y="-5663947"/>
            <a:ext cx="864111" cy="12192000"/>
          </a:xfrm>
          <a:prstGeom prst="rect">
            <a:avLst/>
          </a:prstGeom>
        </p:spPr>
      </p:pic>
      <p:sp>
        <p:nvSpPr>
          <p:cNvPr id="7" name="Rectangle 6"/>
          <p:cNvSpPr/>
          <p:nvPr/>
        </p:nvSpPr>
        <p:spPr>
          <a:xfrm>
            <a:off x="1" y="864108"/>
            <a:ext cx="3443590" cy="599389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2" name="Title Placeholder 1"/>
          <p:cNvSpPr>
            <a:spLocks noGrp="1"/>
          </p:cNvSpPr>
          <p:nvPr>
            <p:ph type="title"/>
          </p:nvPr>
        </p:nvSpPr>
        <p:spPr>
          <a:xfrm>
            <a:off x="252919" y="1408176"/>
            <a:ext cx="2947482" cy="5013198"/>
          </a:xfrm>
          <a:prstGeom prst="rect">
            <a:avLst/>
          </a:prstGeom>
        </p:spPr>
        <p:txBody>
          <a:bodyPr vert="horz" lIns="91440" tIns="45720" rIns="91440" bIns="45720" rtlCol="0" anchor="t"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3869268" y="1300734"/>
            <a:ext cx="7315200" cy="5120640"/>
          </a:xfrm>
          <a:prstGeom prst="rect">
            <a:avLst/>
          </a:prstGeom>
        </p:spPr>
        <p:txBody>
          <a:bodyPr vert="horz" lIns="91440" tIns="45720" rIns="91440" bIns="45720" rtlCol="0" anchor="ctr">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8" name="Picture 7"/>
          <p:cNvPicPr>
            <a:picLocks noChangeAspect="1"/>
          </p:cNvPicPr>
          <p:nvPr/>
        </p:nvPicPr>
        <p:blipFill>
          <a:blip r:embed="rId15">
            <a:extLst>
              <a:ext uri="{28A0092B-C50C-407E-A947-70E740481C1C}">
                <a14:useLocalDpi xmlns:a14="http://schemas.microsoft.com/office/drawing/2010/main" val="0"/>
              </a:ext>
            </a:extLst>
          </a:blip>
          <a:stretch>
            <a:fillRect/>
          </a:stretch>
        </p:blipFill>
        <p:spPr>
          <a:xfrm>
            <a:off x="10634135" y="85116"/>
            <a:ext cx="1293615" cy="747998"/>
          </a:xfrm>
          <a:prstGeom prst="rect">
            <a:avLst/>
          </a:prstGeom>
        </p:spPr>
      </p:pic>
    </p:spTree>
    <p:extLst>
      <p:ext uri="{BB962C8B-B14F-4D97-AF65-F5344CB8AC3E}">
        <p14:creationId xmlns:p14="http://schemas.microsoft.com/office/powerpoint/2010/main" val="78885952"/>
      </p:ext>
    </p:extLst>
  </p:cSld>
  <p:clrMap bg1="lt1" tx1="dk1" bg2="lt2" tx2="dk2" accent1="accent1" accent2="accent2" accent3="accent3" accent4="accent4" accent5="accent5" accent6="accent6" hlink="hlink" folHlink="folHlink"/>
  <p:sldLayoutIdLst>
    <p:sldLayoutId id="2147483986" r:id="rId1"/>
    <p:sldLayoutId id="2147483987" r:id="rId2"/>
    <p:sldLayoutId id="2147483988" r:id="rId3"/>
    <p:sldLayoutId id="2147483989" r:id="rId4"/>
    <p:sldLayoutId id="2147483990" r:id="rId5"/>
    <p:sldLayoutId id="2147483991" r:id="rId6"/>
    <p:sldLayoutId id="2147483992" r:id="rId7"/>
    <p:sldLayoutId id="2147483993" r:id="rId8"/>
    <p:sldLayoutId id="2147483994" r:id="rId9"/>
    <p:sldLayoutId id="2147483995" r:id="rId10"/>
    <p:sldLayoutId id="2147483996" r:id="rId11"/>
    <p:sldLayoutId id="2147483997" r:id="rId12"/>
  </p:sldLayoutIdLst>
  <p:timing>
    <p:tnLst>
      <p:par>
        <p:cTn id="1" dur="indefinite" restart="never" nodeType="tmRoot"/>
      </p:par>
    </p:tnLst>
  </p:timing>
  <p:hf sldNum="0" hdr="0" ftr="0" dt="0"/>
  <p:txStyles>
    <p:titleStyle>
      <a:lvl1pPr algn="l" defTabSz="914400" rtl="0" eaLnBrk="1" latinLnBrk="0" hangingPunct="1">
        <a:lnSpc>
          <a:spcPct val="90000"/>
        </a:lnSpc>
        <a:spcBef>
          <a:spcPct val="0"/>
        </a:spcBef>
        <a:buNone/>
        <a:defRPr sz="3200" kern="1200" spc="-60" baseline="0">
          <a:solidFill>
            <a:srgbClr val="FFFFFF"/>
          </a:solidFill>
          <a:latin typeface="Cambria" charset="0"/>
          <a:ea typeface="Cambria" charset="0"/>
          <a:cs typeface="Cambria" charset="0"/>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3" Type="http://schemas.openxmlformats.org/officeDocument/2006/relationships/hyperlink" Target="http://museumofdisability.org/pdf/pdf9-12/SOCIETY_TIMELINE_Myth_Buster.pdf" TargetMode="External"/><Relationship Id="rId2" Type="http://schemas.openxmlformats.org/officeDocument/2006/relationships/slideLayout" Target="../slideLayouts/slideLayout2.xml"/><Relationship Id="rId1" Type="http://schemas.openxmlformats.org/officeDocument/2006/relationships/tags" Target="../tags/tag11.xml"/></Relationships>
</file>

<file path=ppt/slides/_rels/slide11.xml.rels><?xml version="1.0" encoding="UTF-8" standalone="yes"?>
<Relationships xmlns="http://schemas.openxmlformats.org/package/2006/relationships"><Relationship Id="rId3" Type="http://schemas.openxmlformats.org/officeDocument/2006/relationships/hyperlink" Target="https://youtu.be/URxwe6LPvkM" TargetMode="External"/><Relationship Id="rId2" Type="http://schemas.openxmlformats.org/officeDocument/2006/relationships/slideLayout" Target="../slideLayouts/slideLayout2.xml"/><Relationship Id="rId1" Type="http://schemas.openxmlformats.org/officeDocument/2006/relationships/tags" Target="../tags/tag12.xml"/><Relationship Id="rId6" Type="http://schemas.openxmlformats.org/officeDocument/2006/relationships/hyperlink" Target="https://www.pbs.org/onlyateacher/timeline.html" TargetMode="External"/><Relationship Id="rId5" Type="http://schemas.openxmlformats.org/officeDocument/2006/relationships/hyperlink" Target="https://dcmp.org/media/10181-standing-on-my-sisters-shoulders" TargetMode="External"/><Relationship Id="rId4" Type="http://schemas.openxmlformats.org/officeDocument/2006/relationships/hyperlink" Target="https://youtu.be/S64zRnnn4Po"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3" Type="http://schemas.openxmlformats.org/officeDocument/2006/relationships/hyperlink" Target="https://youtu.be/AT3nyFR6t8Y?list=RDAT3nyFR6t8Y" TargetMode="External"/><Relationship Id="rId2" Type="http://schemas.openxmlformats.org/officeDocument/2006/relationships/slideLayout" Target="../slideLayouts/slideLayout2.xml"/><Relationship Id="rId1" Type="http://schemas.openxmlformats.org/officeDocument/2006/relationships/tags" Target="../tags/tag3.xml"/><Relationship Id="rId5" Type="http://schemas.openxmlformats.org/officeDocument/2006/relationships/image" Target="../media/image5.jpg"/><Relationship Id="rId4" Type="http://schemas.openxmlformats.org/officeDocument/2006/relationships/hyperlink" Target="https://dpan.tv/series/asl-music-videos/episode/waiting-on-the-world-to-change-john-mayer"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6.xml.rels><?xml version="1.0" encoding="UTF-8" standalone="yes"?>
<Relationships xmlns="http://schemas.openxmlformats.org/package/2006/relationships"><Relationship Id="rId3" Type="http://schemas.openxmlformats.org/officeDocument/2006/relationships/hyperlink" Target="https://www.disabilityisnatural.com/home.html" TargetMode="External"/><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hyperlink" Target="http://autisticadvocacy.org/about-asan/identity-first-language/"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dpwd.com.au/celebrate/ideas/" TargetMode="External"/><Relationship Id="rId2" Type="http://schemas.openxmlformats.org/officeDocument/2006/relationships/slideLayout" Target="../slideLayouts/slideLayout2.xml"/><Relationship Id="rId1" Type="http://schemas.openxmlformats.org/officeDocument/2006/relationships/tags" Target="../tags/tag8.xml"/><Relationship Id="rId5" Type="http://schemas.openxmlformats.org/officeDocument/2006/relationships/image" Target="../media/image9.jpg"/><Relationship Id="rId4" Type="http://schemas.openxmlformats.org/officeDocument/2006/relationships/hyperlink" Target="http://www.disabilityhistory.org/projects_new.html"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museumofdisability.org/" TargetMode="External"/><Relationship Id="rId3" Type="http://schemas.openxmlformats.org/officeDocument/2006/relationships/hyperlink" Target="https://www.gallaudet.edu/about/history-and-traditions/deaf-president-now/the-issues" TargetMode="External"/><Relationship Id="rId7" Type="http://schemas.openxmlformats.org/officeDocument/2006/relationships/hyperlink" Target="http://www.disabilitymuseum.org/dhm/edu/lesson_details.html?id=22" TargetMode="External"/><Relationship Id="rId12" Type="http://schemas.openxmlformats.org/officeDocument/2006/relationships/hyperlink" Target="http://mn.gov/mnddc/parallels/" TargetMode="External"/><Relationship Id="rId2" Type="http://schemas.openxmlformats.org/officeDocument/2006/relationships/slideLayout" Target="../slideLayouts/slideLayout2.xml"/><Relationship Id="rId1" Type="http://schemas.openxmlformats.org/officeDocument/2006/relationships/tags" Target="../tags/tag9.xml"/><Relationship Id="rId6" Type="http://schemas.openxmlformats.org/officeDocument/2006/relationships/hyperlink" Target="http://www.disabilitymuseum.org/dhm/edu/lesson_details.html?id=21" TargetMode="External"/><Relationship Id="rId11" Type="http://schemas.openxmlformats.org/officeDocument/2006/relationships/hyperlink" Target="https://everybody.si.edu/words/who-normal" TargetMode="External"/><Relationship Id="rId5" Type="http://schemas.openxmlformats.org/officeDocument/2006/relationships/hyperlink" Target="http://www.disabilitymuseum.org/dhm/edu/lesson_details.html?id=13&amp;view=1" TargetMode="External"/><Relationship Id="rId10" Type="http://schemas.openxmlformats.org/officeDocument/2006/relationships/hyperlink" Target="http://www.npr.org/programs/disability/ba_shows.dir/index_sh.html" TargetMode="External"/><Relationship Id="rId4" Type="http://schemas.openxmlformats.org/officeDocument/2006/relationships/hyperlink" Target="https://youtu.be/VAM9nh8WC-8" TargetMode="External"/><Relationship Id="rId9" Type="http://schemas.openxmlformats.org/officeDocument/2006/relationships/hyperlink" Target="http://www.ncld-youth.info/index.php?id=61"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s://www.dcmp.org/topics" TargetMode="External"/><Relationship Id="rId3" Type="http://schemas.openxmlformats.org/officeDocument/2006/relationships/hyperlink" Target="http://www.uscourts.gov/educational-resources/educational-activities/history-brown-v-board-education-re-enactmentisit" TargetMode="External"/><Relationship Id="rId7" Type="http://schemas.openxmlformats.org/officeDocument/2006/relationships/hyperlink" Target="https://www.ada.gov/video/olmstead.html" TargetMode="External"/><Relationship Id="rId2" Type="http://schemas.openxmlformats.org/officeDocument/2006/relationships/slideLayout" Target="../slideLayouts/slideLayout2.xml"/><Relationship Id="rId1" Type="http://schemas.openxmlformats.org/officeDocument/2006/relationships/tags" Target="../tags/tag10.xml"/><Relationship Id="rId6" Type="http://schemas.openxmlformats.org/officeDocument/2006/relationships/hyperlink" Target="https://obamawhitehouse.archives.gov/the-press-office/2011/06/22/anniversary-olmstead-obama-administration-recommits-assist-americans-dis" TargetMode="External"/><Relationship Id="rId5" Type="http://schemas.openxmlformats.org/officeDocument/2006/relationships/hyperlink" Target="http://disabilityjustice.org/right-to-education/" TargetMode="External"/><Relationship Id="rId4" Type="http://schemas.openxmlformats.org/officeDocument/2006/relationships/hyperlink" Target="http://mn.gov/mnddc/ada-legacy/ada-legacy-momen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76800" y="304800"/>
            <a:ext cx="7315200" cy="1318502"/>
          </a:xfrm>
        </p:spPr>
        <p:txBody>
          <a:bodyPr/>
          <a:lstStyle/>
          <a:p>
            <a:r>
              <a:rPr lang="en-US" b="1" dirty="0" smtClean="0"/>
              <a:t>Laws</a:t>
            </a:r>
            <a:endParaRPr lang="en-US" dirty="0"/>
          </a:p>
        </p:txBody>
      </p:sp>
      <p:sp>
        <p:nvSpPr>
          <p:cNvPr id="4" name="TextBox 3"/>
          <p:cNvSpPr txBox="1"/>
          <p:nvPr/>
        </p:nvSpPr>
        <p:spPr>
          <a:xfrm>
            <a:off x="6503332" y="2426329"/>
            <a:ext cx="4469468" cy="584775"/>
          </a:xfrm>
          <a:prstGeom prst="rect">
            <a:avLst/>
          </a:prstGeom>
          <a:noFill/>
        </p:spPr>
        <p:txBody>
          <a:bodyPr wrap="square" rtlCol="0">
            <a:spAutoFit/>
          </a:bodyPr>
          <a:lstStyle/>
          <a:p>
            <a:r>
              <a:rPr lang="en-US" sz="3200" dirty="0" smtClean="0"/>
              <a:t>Learning Objectives:</a:t>
            </a:r>
            <a:endParaRPr lang="en-US" sz="3200" dirty="0"/>
          </a:p>
        </p:txBody>
      </p:sp>
      <p:sp>
        <p:nvSpPr>
          <p:cNvPr id="3" name="Subtitle 2"/>
          <p:cNvSpPr>
            <a:spLocks noGrp="1"/>
          </p:cNvSpPr>
          <p:nvPr>
            <p:ph type="subTitle" idx="1"/>
          </p:nvPr>
        </p:nvSpPr>
        <p:spPr>
          <a:xfrm>
            <a:off x="6684264" y="3127248"/>
            <a:ext cx="5291836" cy="2270252"/>
          </a:xfrm>
        </p:spPr>
        <p:txBody>
          <a:bodyPr>
            <a:normAutofit/>
          </a:bodyPr>
          <a:lstStyle/>
          <a:p>
            <a:pPr marL="342900" lvl="0" indent="-342900">
              <a:buFont typeface="Arial" panose="020B0604020202020204" pitchFamily="34" charset="0"/>
              <a:buChar char="•"/>
            </a:pPr>
            <a:r>
              <a:rPr lang="en-US" dirty="0" smtClean="0"/>
              <a:t>Students </a:t>
            </a:r>
            <a:r>
              <a:rPr lang="en-US" dirty="0"/>
              <a:t>can name three laws that protect their rights as a deaf or hard of hearing student. </a:t>
            </a:r>
          </a:p>
          <a:p>
            <a:pPr marL="342900" indent="-342900">
              <a:buFont typeface="Arial" panose="020B0604020202020204" pitchFamily="34" charset="0"/>
              <a:buChar char="•"/>
            </a:pPr>
            <a:r>
              <a:rPr lang="en-US" dirty="0"/>
              <a:t>Students can explain how laws protect their right to access in employment and education/training settings</a:t>
            </a:r>
          </a:p>
        </p:txBody>
      </p:sp>
    </p:spTree>
    <p:custDataLst>
      <p:tags r:id="rId1"/>
    </p:custDataLst>
    <p:extLst>
      <p:ext uri="{BB962C8B-B14F-4D97-AF65-F5344CB8AC3E}">
        <p14:creationId xmlns:p14="http://schemas.microsoft.com/office/powerpoint/2010/main" val="428353224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 </a:t>
            </a:r>
            <a:br>
              <a:rPr lang="en-US" dirty="0" smtClean="0"/>
            </a:br>
            <a:endParaRPr lang="en-US" dirty="0">
              <a:latin typeface="+mj-lt"/>
            </a:endParaRPr>
          </a:p>
        </p:txBody>
      </p:sp>
      <p:sp>
        <p:nvSpPr>
          <p:cNvPr id="5" name="Title 1"/>
          <p:cNvSpPr txBox="1">
            <a:spLocks/>
          </p:cNvSpPr>
          <p:nvPr/>
        </p:nvSpPr>
        <p:spPr>
          <a:xfrm>
            <a:off x="252919" y="2297176"/>
            <a:ext cx="2947482" cy="5052259"/>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3200" kern="1200" spc="-60" baseline="0">
                <a:solidFill>
                  <a:srgbClr val="FFFFFF"/>
                </a:solidFill>
                <a:latin typeface="Cambria" charset="0"/>
                <a:ea typeface="Cambria" charset="0"/>
                <a:cs typeface="Cambria" charset="0"/>
              </a:defRPr>
            </a:lvl1pPr>
          </a:lstStyle>
          <a:p>
            <a:r>
              <a:rPr lang="en-US" sz="2800" dirty="0" smtClean="0">
                <a:latin typeface="+mj-lt"/>
              </a:rPr>
              <a:t>Myth Buster Game</a:t>
            </a:r>
            <a:endParaRPr lang="en-US" dirty="0">
              <a:latin typeface="+mj-lt"/>
            </a:endParaRPr>
          </a:p>
        </p:txBody>
      </p:sp>
      <p:sp>
        <p:nvSpPr>
          <p:cNvPr id="4" name="Content Placeholder 3"/>
          <p:cNvSpPr>
            <a:spLocks noGrp="1"/>
          </p:cNvSpPr>
          <p:nvPr>
            <p:ph idx="1"/>
          </p:nvPr>
        </p:nvSpPr>
        <p:spPr>
          <a:xfrm>
            <a:off x="3785616" y="1425389"/>
            <a:ext cx="7626046" cy="5378335"/>
          </a:xfrm>
        </p:spPr>
        <p:txBody>
          <a:bodyPr>
            <a:normAutofit fontScale="92500" lnSpcReduction="10000"/>
          </a:bodyPr>
          <a:lstStyle/>
          <a:p>
            <a:pPr>
              <a:buFont typeface="Arial" pitchFamily="34" charset="0"/>
              <a:buChar char="•"/>
            </a:pPr>
            <a:r>
              <a:rPr lang="en-US" dirty="0" smtClean="0"/>
              <a:t>Bust the following common </a:t>
            </a:r>
            <a:r>
              <a:rPr lang="en-US" dirty="0"/>
              <a:t>myths about people with disabilities. </a:t>
            </a:r>
            <a:endParaRPr lang="en-US" dirty="0" smtClean="0"/>
          </a:p>
          <a:p>
            <a:pPr>
              <a:buFont typeface="Arial" pitchFamily="34" charset="0"/>
              <a:buChar char="•"/>
            </a:pPr>
            <a:r>
              <a:rPr lang="en-US" dirty="0" smtClean="0"/>
              <a:t>Once you receive the index card, </a:t>
            </a:r>
            <a:r>
              <a:rPr lang="en-US" dirty="0"/>
              <a:t>r</a:t>
            </a:r>
            <a:r>
              <a:rPr lang="en-US" dirty="0" smtClean="0"/>
              <a:t>esearch </a:t>
            </a:r>
            <a:r>
              <a:rPr lang="en-US" dirty="0"/>
              <a:t>accurate information about the statement on the Museum of Disability (or other appropriate website</a:t>
            </a:r>
            <a:r>
              <a:rPr lang="en-US" dirty="0" smtClean="0"/>
              <a:t>).</a:t>
            </a:r>
          </a:p>
          <a:p>
            <a:pPr>
              <a:buFont typeface="Arial" pitchFamily="34" charset="0"/>
              <a:buChar char="•"/>
            </a:pPr>
            <a:r>
              <a:rPr lang="en-US" dirty="0" smtClean="0"/>
              <a:t>Write </a:t>
            </a:r>
            <a:r>
              <a:rPr lang="en-US" dirty="0"/>
              <a:t>the truth on the backside of the card</a:t>
            </a:r>
            <a:r>
              <a:rPr lang="en-US" dirty="0" smtClean="0"/>
              <a:t>.</a:t>
            </a:r>
          </a:p>
          <a:p>
            <a:pPr>
              <a:buFont typeface="Arial" pitchFamily="34" charset="0"/>
              <a:buChar char="•"/>
            </a:pPr>
            <a:r>
              <a:rPr lang="en-US" dirty="0" smtClean="0"/>
              <a:t>Disability Myth:  </a:t>
            </a:r>
          </a:p>
          <a:p>
            <a:pPr marL="502920" lvl="1" indent="0">
              <a:buNone/>
            </a:pPr>
            <a:r>
              <a:rPr lang="en-US" dirty="0" smtClean="0"/>
              <a:t>a</a:t>
            </a:r>
            <a:r>
              <a:rPr lang="en-US" dirty="0"/>
              <a:t>. People with vision impairments have excellent hearing. </a:t>
            </a:r>
          </a:p>
          <a:p>
            <a:pPr marL="502920" lvl="1" indent="0">
              <a:buNone/>
            </a:pPr>
            <a:r>
              <a:rPr lang="en-US" dirty="0"/>
              <a:t>b. People with Down Syndrome have increased physical strength. </a:t>
            </a:r>
          </a:p>
          <a:p>
            <a:pPr marL="502920" lvl="1" indent="0">
              <a:buNone/>
            </a:pPr>
            <a:r>
              <a:rPr lang="en-US" dirty="0"/>
              <a:t>c. People in wheelchairs are unable to walk. </a:t>
            </a:r>
          </a:p>
          <a:p>
            <a:pPr marL="502920" lvl="1" indent="0">
              <a:buNone/>
            </a:pPr>
            <a:r>
              <a:rPr lang="en-US" dirty="0"/>
              <a:t>d. People </a:t>
            </a:r>
            <a:r>
              <a:rPr lang="en-US" dirty="0" smtClean="0"/>
              <a:t>who are deaf or hard of hearing cannot </a:t>
            </a:r>
            <a:r>
              <a:rPr lang="en-US" dirty="0"/>
              <a:t>speak. </a:t>
            </a:r>
          </a:p>
          <a:p>
            <a:pPr marL="502920" lvl="1" indent="0">
              <a:buNone/>
            </a:pPr>
            <a:r>
              <a:rPr lang="en-US" dirty="0"/>
              <a:t>e. People with Cerebral Palsy have low intelligence. </a:t>
            </a:r>
          </a:p>
          <a:p>
            <a:pPr marL="502920" lvl="1" indent="0">
              <a:buNone/>
            </a:pPr>
            <a:r>
              <a:rPr lang="en-US" dirty="0"/>
              <a:t>f. People with disabilities can only work at jobs made specifically for them. </a:t>
            </a:r>
          </a:p>
          <a:p>
            <a:pPr marL="502920" lvl="1" indent="0">
              <a:buNone/>
            </a:pPr>
            <a:r>
              <a:rPr lang="en-US" dirty="0"/>
              <a:t>g. People with visual or </a:t>
            </a:r>
            <a:r>
              <a:rPr lang="en-US" dirty="0" smtClean="0"/>
              <a:t>who are deaf or hard of hearing cannot </a:t>
            </a:r>
            <a:r>
              <a:rPr lang="en-US" dirty="0"/>
              <a:t>enjoy movies,  </a:t>
            </a:r>
            <a:r>
              <a:rPr lang="en-US" dirty="0" smtClean="0"/>
              <a:t>    </a:t>
            </a:r>
          </a:p>
          <a:p>
            <a:pPr marL="502920" lvl="1" indent="0">
              <a:buNone/>
            </a:pPr>
            <a:r>
              <a:rPr lang="en-US" dirty="0"/>
              <a:t> </a:t>
            </a:r>
            <a:r>
              <a:rPr lang="en-US" dirty="0" smtClean="0"/>
              <a:t>    concerts </a:t>
            </a:r>
            <a:r>
              <a:rPr lang="en-US" dirty="0"/>
              <a:t>or the theater. </a:t>
            </a:r>
          </a:p>
          <a:p>
            <a:pPr marL="502920" lvl="1" indent="0">
              <a:buNone/>
            </a:pPr>
            <a:r>
              <a:rPr lang="en-US" dirty="0"/>
              <a:t>h. People with developmental disabilities must live in institutions. </a:t>
            </a:r>
          </a:p>
          <a:p>
            <a:pPr marL="502920" lvl="1" indent="0">
              <a:buNone/>
            </a:pPr>
            <a:r>
              <a:rPr lang="en-US" dirty="0" err="1"/>
              <a:t>i</a:t>
            </a:r>
            <a:r>
              <a:rPr lang="en-US" dirty="0"/>
              <a:t>. People who have epileptic seizures can swallow their tongues</a:t>
            </a:r>
            <a:r>
              <a:rPr lang="en-US" dirty="0" smtClean="0"/>
              <a:t>.</a:t>
            </a:r>
            <a:r>
              <a:rPr lang="en-US" dirty="0"/>
              <a:t> </a:t>
            </a:r>
          </a:p>
          <a:p>
            <a:pPr marL="0" indent="0">
              <a:buNone/>
            </a:pPr>
            <a:r>
              <a:rPr lang="en-US" sz="1500" i="1" dirty="0"/>
              <a:t>(Lesson adapted from Myth Buster Lesson Plan retrieved from the Museum of </a:t>
            </a:r>
            <a:r>
              <a:rPr lang="en-US" sz="1500" i="1" dirty="0" err="1"/>
              <a:t>Disaiblity</a:t>
            </a:r>
            <a:r>
              <a:rPr lang="en-US" sz="1500" i="1" dirty="0"/>
              <a:t>, </a:t>
            </a:r>
            <a:r>
              <a:rPr lang="en-US" sz="1500" i="1" u="sng" dirty="0">
                <a:hlinkClick r:id="rId3"/>
              </a:rPr>
              <a:t>http://museumofdisability.org/pdf/pdf9-12/SOCIETY_TIMELINE_Myth_Buster.pdf</a:t>
            </a:r>
            <a:r>
              <a:rPr lang="en-US" sz="1500" i="1" dirty="0"/>
              <a:t>) </a:t>
            </a:r>
            <a:endParaRPr lang="en-US" sz="1500" dirty="0"/>
          </a:p>
          <a:p>
            <a:endParaRPr lang="en-US" dirty="0"/>
          </a:p>
        </p:txBody>
      </p:sp>
    </p:spTree>
    <p:custDataLst>
      <p:tags r:id="rId1"/>
    </p:custDataLst>
    <p:extLst>
      <p:ext uri="{BB962C8B-B14F-4D97-AF65-F5344CB8AC3E}">
        <p14:creationId xmlns:p14="http://schemas.microsoft.com/office/powerpoint/2010/main" val="24876481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p:txBody>
          <a:bodyPr/>
          <a:lstStyle/>
          <a:p>
            <a:r>
              <a:rPr lang="en-US" dirty="0"/>
              <a:t>Student-driven </a:t>
            </a:r>
            <a:r>
              <a:rPr lang="en-US" dirty="0" smtClean="0"/>
              <a:t>IEP: </a:t>
            </a:r>
            <a:br>
              <a:rPr lang="en-US" dirty="0" smtClean="0"/>
            </a:br>
            <a:endParaRPr lang="en-US" dirty="0">
              <a:latin typeface="+mj-lt"/>
            </a:endParaRPr>
          </a:p>
        </p:txBody>
      </p:sp>
      <p:sp>
        <p:nvSpPr>
          <p:cNvPr id="4" name="Title 1"/>
          <p:cNvSpPr txBox="1">
            <a:spLocks/>
          </p:cNvSpPr>
          <p:nvPr/>
        </p:nvSpPr>
        <p:spPr>
          <a:xfrm>
            <a:off x="252919" y="2728976"/>
            <a:ext cx="2947482" cy="5052259"/>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3200" kern="1200" spc="-60" baseline="0">
                <a:solidFill>
                  <a:srgbClr val="FFFFFF"/>
                </a:solidFill>
                <a:latin typeface="Cambria" charset="0"/>
                <a:ea typeface="Cambria" charset="0"/>
                <a:cs typeface="Cambria" charset="0"/>
              </a:defRPr>
            </a:lvl1pPr>
          </a:lstStyle>
          <a:p>
            <a:r>
              <a:rPr lang="en-US" sz="2800" dirty="0" smtClean="0">
                <a:latin typeface="+mj-lt"/>
              </a:rPr>
              <a:t>Disability History Cross Curriculum</a:t>
            </a:r>
            <a:r>
              <a:rPr lang="en-US" dirty="0" smtClean="0">
                <a:latin typeface="+mj-lt"/>
              </a:rPr>
              <a:t> </a:t>
            </a:r>
            <a:endParaRPr lang="en-US" dirty="0">
              <a:latin typeface="+mj-lt"/>
            </a:endParaRPr>
          </a:p>
        </p:txBody>
      </p:sp>
      <p:sp>
        <p:nvSpPr>
          <p:cNvPr id="2" name="Content Placeholder 1"/>
          <p:cNvSpPr>
            <a:spLocks noGrp="1"/>
          </p:cNvSpPr>
          <p:nvPr>
            <p:ph idx="1"/>
          </p:nvPr>
        </p:nvSpPr>
        <p:spPr>
          <a:xfrm>
            <a:off x="3785616" y="1433772"/>
            <a:ext cx="7673444" cy="5237018"/>
          </a:xfrm>
        </p:spPr>
        <p:txBody>
          <a:bodyPr>
            <a:normAutofit fontScale="92500" lnSpcReduction="10000"/>
          </a:bodyPr>
          <a:lstStyle/>
          <a:p>
            <a:pPr marL="0" indent="0">
              <a:buNone/>
            </a:pPr>
            <a:r>
              <a:rPr lang="en-US" dirty="0" smtClean="0"/>
              <a:t>Embed </a:t>
            </a:r>
            <a:r>
              <a:rPr lang="en-US" dirty="0"/>
              <a:t>the history of disability into existing U.S. History curriculum:</a:t>
            </a:r>
          </a:p>
          <a:p>
            <a:pPr lvl="1">
              <a:buFont typeface="Arial" pitchFamily="34" charset="0"/>
              <a:buChar char="•"/>
            </a:pPr>
            <a:r>
              <a:rPr lang="en-US" dirty="0"/>
              <a:t>Civil Rights Movement</a:t>
            </a:r>
            <a:r>
              <a:rPr lang="en-US" dirty="0" smtClean="0"/>
              <a:t>:. </a:t>
            </a:r>
            <a:r>
              <a:rPr lang="en-US" dirty="0"/>
              <a:t>Consider the following History of the Civil Rights Movement (5:52), </a:t>
            </a:r>
            <a:r>
              <a:rPr lang="en-US" u="sng" dirty="0">
                <a:hlinkClick r:id="rId3"/>
              </a:rPr>
              <a:t>https://youtu.be/URxwe6LPvkM</a:t>
            </a:r>
            <a:r>
              <a:rPr lang="en-US" dirty="0"/>
              <a:t>, or Civil Rights and The 1950s: Crash Course US History #39 (11:57), </a:t>
            </a:r>
            <a:r>
              <a:rPr lang="en-US" u="sng" dirty="0">
                <a:hlinkClick r:id="rId4"/>
              </a:rPr>
              <a:t>https://youtu.be/S64zRnnn4Po</a:t>
            </a:r>
            <a:r>
              <a:rPr lang="en-US" dirty="0"/>
              <a:t>.</a:t>
            </a:r>
          </a:p>
          <a:p>
            <a:pPr lvl="1">
              <a:buFont typeface="Arial" pitchFamily="34" charset="0"/>
              <a:buChar char="•"/>
            </a:pPr>
            <a:r>
              <a:rPr lang="en-US" dirty="0"/>
              <a:t>Women’s Rights Movement: Explore the women’s role in the Mississippi civil rights </a:t>
            </a:r>
            <a:r>
              <a:rPr lang="en-US" dirty="0" smtClean="0"/>
              <a:t>movement, </a:t>
            </a:r>
            <a:r>
              <a:rPr lang="en-US" dirty="0"/>
              <a:t>Standing on My Sister’s Shoulders, </a:t>
            </a:r>
            <a:r>
              <a:rPr lang="en-US" u="sng" dirty="0">
                <a:hlinkClick r:id="rId5"/>
              </a:rPr>
              <a:t>https://dcmp.org/media/10181-standing-on-my-sisters-shoulders</a:t>
            </a:r>
            <a:r>
              <a:rPr lang="en-US" dirty="0"/>
              <a:t> (DCMP, 1:00:30). </a:t>
            </a:r>
          </a:p>
          <a:p>
            <a:pPr lvl="1">
              <a:buFont typeface="Arial" pitchFamily="34" charset="0"/>
              <a:buChar char="•"/>
            </a:pPr>
            <a:r>
              <a:rPr lang="en-US" dirty="0"/>
              <a:t>PBS, Only a Teacher: Retrieve an interactive teaching timeline, </a:t>
            </a:r>
            <a:r>
              <a:rPr lang="en-US" u="sng" dirty="0">
                <a:hlinkClick r:id="rId6"/>
              </a:rPr>
              <a:t>https://www.pbs.org/onlyateacher/timeline.html</a:t>
            </a:r>
            <a:r>
              <a:rPr lang="en-US" dirty="0"/>
              <a:t> and </a:t>
            </a:r>
            <a:r>
              <a:rPr lang="en-US" dirty="0" smtClean="0"/>
              <a:t>consider </a:t>
            </a:r>
            <a:r>
              <a:rPr lang="en-US" dirty="0"/>
              <a:t>the major developments of education throughout US History and its relationship to historical events, citizenship and equality of opportunity. </a:t>
            </a:r>
          </a:p>
          <a:p>
            <a:pPr marL="0" indent="0">
              <a:buNone/>
            </a:pPr>
            <a:r>
              <a:rPr lang="en-US" dirty="0"/>
              <a:t>Discussion prompts for the above topics include: </a:t>
            </a:r>
          </a:p>
          <a:p>
            <a:pPr lvl="0">
              <a:buFont typeface="Arial" pitchFamily="34" charset="0"/>
              <a:buChar char="•"/>
            </a:pPr>
            <a:r>
              <a:rPr lang="en-US" dirty="0"/>
              <a:t>What strengths do the individuals of these movements possess?</a:t>
            </a:r>
          </a:p>
          <a:p>
            <a:pPr lvl="0">
              <a:buFont typeface="Arial" pitchFamily="34" charset="0"/>
              <a:buChar char="•"/>
            </a:pPr>
            <a:r>
              <a:rPr lang="en-US" dirty="0"/>
              <a:t>What character traits are highlighted?</a:t>
            </a:r>
          </a:p>
          <a:p>
            <a:pPr lvl="0">
              <a:buFont typeface="Arial" pitchFamily="34" charset="0"/>
              <a:buChar char="•"/>
            </a:pPr>
            <a:r>
              <a:rPr lang="en-US" dirty="0"/>
              <a:t>How do small acts lead to big change? How can this relate to taking small steps to achieve your own goals? </a:t>
            </a:r>
          </a:p>
          <a:p>
            <a:pPr lvl="0">
              <a:buFont typeface="Arial" pitchFamily="34" charset="0"/>
              <a:buChar char="•"/>
            </a:pPr>
            <a:r>
              <a:rPr lang="en-US" dirty="0"/>
              <a:t>How does civil or women rights relate to disability rights</a:t>
            </a:r>
            <a:r>
              <a:rPr lang="en-US" dirty="0" smtClean="0"/>
              <a:t>?</a:t>
            </a:r>
          </a:p>
          <a:p>
            <a:pPr marL="457200" indent="-457200">
              <a:buFont typeface="+mj-lt"/>
              <a:buAutoNum type="arabicPeriod"/>
            </a:pPr>
            <a:endParaRPr lang="en-US" dirty="0"/>
          </a:p>
        </p:txBody>
      </p:sp>
    </p:spTree>
    <p:custDataLst>
      <p:tags r:id="rId1"/>
    </p:custDataLst>
    <p:extLst>
      <p:ext uri="{BB962C8B-B14F-4D97-AF65-F5344CB8AC3E}">
        <p14:creationId xmlns:p14="http://schemas.microsoft.com/office/powerpoint/2010/main" val="278836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 </a:t>
            </a:r>
            <a:br>
              <a:rPr lang="en-US" dirty="0" smtClean="0"/>
            </a:br>
            <a:endParaRPr lang="en-US" dirty="0">
              <a:latin typeface="+mj-lt"/>
            </a:endParaRPr>
          </a:p>
        </p:txBody>
      </p:sp>
      <p:sp>
        <p:nvSpPr>
          <p:cNvPr id="6" name="Title 1"/>
          <p:cNvSpPr txBox="1">
            <a:spLocks/>
          </p:cNvSpPr>
          <p:nvPr/>
        </p:nvSpPr>
        <p:spPr>
          <a:xfrm>
            <a:off x="254000" y="2284476"/>
            <a:ext cx="2947482" cy="5052259"/>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3200" kern="1200" spc="-60" baseline="0">
                <a:solidFill>
                  <a:srgbClr val="FFFFFF"/>
                </a:solidFill>
                <a:latin typeface="Cambria" charset="0"/>
                <a:ea typeface="Cambria" charset="0"/>
                <a:cs typeface="Cambria" charset="0"/>
              </a:defRPr>
            </a:lvl1pPr>
          </a:lstStyle>
          <a:p>
            <a:r>
              <a:rPr lang="en-US" sz="2800" dirty="0" smtClean="0">
                <a:latin typeface="+mj-lt"/>
              </a:rPr>
              <a:t>Exit Ticket</a:t>
            </a:r>
            <a:endParaRPr lang="en-US" dirty="0">
              <a:latin typeface="+mj-lt"/>
            </a:endParaRPr>
          </a:p>
        </p:txBody>
      </p:sp>
      <p:sp>
        <p:nvSpPr>
          <p:cNvPr id="3" name="Content Placeholder 2"/>
          <p:cNvSpPr>
            <a:spLocks noGrp="1"/>
          </p:cNvSpPr>
          <p:nvPr>
            <p:ph idx="1"/>
          </p:nvPr>
        </p:nvSpPr>
        <p:spPr>
          <a:xfrm>
            <a:off x="3785616" y="4117909"/>
            <a:ext cx="7315200" cy="2401607"/>
          </a:xfrm>
        </p:spPr>
        <p:txBody>
          <a:bodyPr/>
          <a:lstStyle/>
          <a:p>
            <a:pPr lvl="0">
              <a:buFont typeface="Arial" pitchFamily="34" charset="0"/>
              <a:buChar char="•"/>
            </a:pPr>
            <a:r>
              <a:rPr lang="en-US" dirty="0"/>
              <a:t>Name the three laws that protect your rights as a deaf or hard of hearing student. </a:t>
            </a:r>
          </a:p>
          <a:p>
            <a:pPr lvl="0">
              <a:buFont typeface="Arial" pitchFamily="34" charset="0"/>
              <a:buChar char="•"/>
            </a:pPr>
            <a:r>
              <a:rPr lang="en-US" dirty="0"/>
              <a:t>In one sentence, explain why it is important to understand these laws. </a:t>
            </a:r>
          </a:p>
        </p:txBody>
      </p:sp>
      <p:pic>
        <p:nvPicPr>
          <p:cNvPr id="5" name="image" descr="exi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31598" y="1026366"/>
            <a:ext cx="3390537" cy="2724539"/>
          </a:xfrm>
          <a:prstGeom prst="rect">
            <a:avLst/>
          </a:prstGeom>
        </p:spPr>
      </p:pic>
    </p:spTree>
    <p:custDataLst>
      <p:tags r:id="rId1"/>
    </p:custDataLst>
    <p:extLst>
      <p:ext uri="{BB962C8B-B14F-4D97-AF65-F5344CB8AC3E}">
        <p14:creationId xmlns:p14="http://schemas.microsoft.com/office/powerpoint/2010/main" val="7117253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032" y="1408176"/>
            <a:ext cx="2947482" cy="3143894"/>
          </a:xfrm>
        </p:spPr>
        <p:txBody>
          <a:bodyPr/>
          <a:lstStyle/>
          <a:p>
            <a:r>
              <a:rPr lang="en-US" dirty="0" smtClean="0"/>
              <a:t>Law:</a:t>
            </a:r>
            <a:br>
              <a:rPr lang="en-US" dirty="0" smtClean="0"/>
            </a:br>
            <a:endParaRPr lang="en-US" sz="2800" dirty="0"/>
          </a:p>
        </p:txBody>
      </p:sp>
      <p:sp>
        <p:nvSpPr>
          <p:cNvPr id="5" name="Title 1"/>
          <p:cNvSpPr txBox="1">
            <a:spLocks/>
          </p:cNvSpPr>
          <p:nvPr/>
        </p:nvSpPr>
        <p:spPr>
          <a:xfrm>
            <a:off x="256032" y="2284476"/>
            <a:ext cx="2947482" cy="3143894"/>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3200" kern="1200" spc="-60" baseline="0">
                <a:solidFill>
                  <a:srgbClr val="FFFFFF"/>
                </a:solidFill>
                <a:latin typeface="Cambria" charset="0"/>
                <a:ea typeface="Cambria" charset="0"/>
                <a:cs typeface="Cambria" charset="0"/>
              </a:defRPr>
            </a:lvl1pPr>
          </a:lstStyle>
          <a:p>
            <a:r>
              <a:rPr lang="en-US" sz="2800" dirty="0" smtClean="0">
                <a:latin typeface="+mj-lt"/>
              </a:rPr>
              <a:t>Kick-off Activity</a:t>
            </a:r>
            <a:endParaRPr lang="en-US" sz="2800" dirty="0">
              <a:latin typeface="+mj-lt"/>
            </a:endParaRPr>
          </a:p>
        </p:txBody>
      </p:sp>
      <p:sp>
        <p:nvSpPr>
          <p:cNvPr id="4" name="Content Placeholder 3"/>
          <p:cNvSpPr>
            <a:spLocks noGrp="1"/>
          </p:cNvSpPr>
          <p:nvPr>
            <p:ph idx="1"/>
          </p:nvPr>
        </p:nvSpPr>
        <p:spPr>
          <a:xfrm>
            <a:off x="3785616" y="1390166"/>
            <a:ext cx="8029162" cy="4914345"/>
          </a:xfrm>
        </p:spPr>
        <p:txBody>
          <a:bodyPr>
            <a:normAutofit/>
          </a:bodyPr>
          <a:lstStyle/>
          <a:p>
            <a:pPr marL="0" indent="0">
              <a:buNone/>
            </a:pPr>
            <a:r>
              <a:rPr lang="en-US" dirty="0" smtClean="0"/>
              <a:t>Watch </a:t>
            </a:r>
            <a:r>
              <a:rPr lang="en-US" dirty="0"/>
              <a:t>the video “Waiting for the World to Change” (3:36), </a:t>
            </a:r>
            <a:r>
              <a:rPr lang="en-US" dirty="0" smtClean="0"/>
              <a:t>by </a:t>
            </a:r>
            <a:r>
              <a:rPr lang="en-US" dirty="0"/>
              <a:t>John </a:t>
            </a:r>
            <a:r>
              <a:rPr lang="en-US" dirty="0" smtClean="0"/>
              <a:t>Mayer,  </a:t>
            </a:r>
          </a:p>
          <a:p>
            <a:pPr lvl="1">
              <a:buFont typeface="Arial" pitchFamily="34" charset="0"/>
              <a:buChar char="•"/>
            </a:pPr>
            <a:r>
              <a:rPr lang="en-US" dirty="0" smtClean="0"/>
              <a:t>YouTube,  </a:t>
            </a:r>
            <a:r>
              <a:rPr lang="en-US" u="sng" dirty="0">
                <a:hlinkClick r:id="rId3"/>
              </a:rPr>
              <a:t>https://youtu.be/AT3nyFR6t8Y?list=RDAT3nyFR6t8Y</a:t>
            </a:r>
            <a:r>
              <a:rPr lang="en-US" dirty="0"/>
              <a:t>  </a:t>
            </a:r>
          </a:p>
          <a:p>
            <a:pPr lvl="1">
              <a:buFont typeface="Arial" pitchFamily="34" charset="0"/>
              <a:buChar char="•"/>
            </a:pPr>
            <a:r>
              <a:rPr lang="en-US" dirty="0" smtClean="0"/>
              <a:t>DPAN</a:t>
            </a:r>
            <a:r>
              <a:rPr lang="en-US" dirty="0"/>
              <a:t>, </a:t>
            </a:r>
            <a:r>
              <a:rPr lang="en-US" u="sng" dirty="0">
                <a:hlinkClick r:id="rId4"/>
              </a:rPr>
              <a:t>https://dpan.tv/series/asl-music-videos/episode/waiting-on-the-world-to-change-john-mayer</a:t>
            </a:r>
            <a:endParaRPr lang="en-US" dirty="0" smtClean="0"/>
          </a:p>
          <a:p>
            <a:pPr lvl="1"/>
            <a:endParaRPr lang="en-US" dirty="0"/>
          </a:p>
          <a:p>
            <a:pPr marL="502920" lvl="1" indent="0">
              <a:buNone/>
            </a:pPr>
            <a:endParaRPr lang="en-US" dirty="0"/>
          </a:p>
        </p:txBody>
      </p:sp>
      <p:pic>
        <p:nvPicPr>
          <p:cNvPr id="3" name="image" descr="a video showing waiting for the world to Change"/>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371044" y="3341677"/>
            <a:ext cx="4497438" cy="2420785"/>
          </a:xfrm>
          <a:prstGeom prst="rect">
            <a:avLst/>
          </a:prstGeom>
        </p:spPr>
      </p:pic>
    </p:spTree>
    <p:custDataLst>
      <p:tags r:id="rId1"/>
    </p:custDataLst>
    <p:extLst>
      <p:ext uri="{BB962C8B-B14F-4D97-AF65-F5344CB8AC3E}">
        <p14:creationId xmlns:p14="http://schemas.microsoft.com/office/powerpoint/2010/main" val="42621689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6032" y="1408176"/>
            <a:ext cx="2947482" cy="3143894"/>
          </a:xfrm>
        </p:spPr>
        <p:txBody>
          <a:bodyPr/>
          <a:lstStyle/>
          <a:p>
            <a:r>
              <a:rPr lang="en-US" dirty="0" smtClean="0"/>
              <a:t>Law:</a:t>
            </a:r>
            <a:r>
              <a:rPr lang="en-US" dirty="0"/>
              <a:t/>
            </a:r>
            <a:br>
              <a:rPr lang="en-US" dirty="0"/>
            </a:br>
            <a:endParaRPr lang="en-US" sz="2800" dirty="0">
              <a:latin typeface="+mj-lt"/>
            </a:endParaRPr>
          </a:p>
        </p:txBody>
      </p:sp>
      <p:sp>
        <p:nvSpPr>
          <p:cNvPr id="6" name="Title 1"/>
          <p:cNvSpPr txBox="1">
            <a:spLocks/>
          </p:cNvSpPr>
          <p:nvPr/>
        </p:nvSpPr>
        <p:spPr>
          <a:xfrm>
            <a:off x="256032" y="2284476"/>
            <a:ext cx="2947482" cy="3143894"/>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3200" kern="1200" spc="-60" baseline="0">
                <a:solidFill>
                  <a:srgbClr val="FFFFFF"/>
                </a:solidFill>
                <a:latin typeface="Cambria" charset="0"/>
                <a:ea typeface="Cambria" charset="0"/>
                <a:cs typeface="Cambria" charset="0"/>
              </a:defRPr>
            </a:lvl1pPr>
          </a:lstStyle>
          <a:p>
            <a:r>
              <a:rPr lang="en-US" sz="2800" dirty="0" smtClean="0">
                <a:latin typeface="+mj-lt"/>
              </a:rPr>
              <a:t>Classroom Activity</a:t>
            </a:r>
            <a:endParaRPr lang="en-US" sz="2800" dirty="0">
              <a:latin typeface="+mj-lt"/>
            </a:endParaRPr>
          </a:p>
        </p:txBody>
      </p:sp>
      <p:sp>
        <p:nvSpPr>
          <p:cNvPr id="4" name="Content Placeholder 3"/>
          <p:cNvSpPr>
            <a:spLocks noGrp="1"/>
          </p:cNvSpPr>
          <p:nvPr>
            <p:ph idx="1"/>
          </p:nvPr>
        </p:nvSpPr>
        <p:spPr>
          <a:xfrm>
            <a:off x="3785616" y="1399691"/>
            <a:ext cx="7904472" cy="4914345"/>
          </a:xfrm>
        </p:spPr>
        <p:txBody>
          <a:bodyPr>
            <a:normAutofit/>
          </a:bodyPr>
          <a:lstStyle/>
          <a:p>
            <a:pPr marL="0" indent="0">
              <a:buNone/>
            </a:pPr>
            <a:r>
              <a:rPr lang="en-US" dirty="0" smtClean="0"/>
              <a:t>Consider the following quote by Aristotle: </a:t>
            </a:r>
          </a:p>
          <a:p>
            <a:pPr marL="0" indent="0" algn="ctr">
              <a:buNone/>
            </a:pPr>
            <a:r>
              <a:rPr lang="en-US" dirty="0" smtClean="0"/>
              <a:t> </a:t>
            </a:r>
            <a:r>
              <a:rPr lang="en-US" dirty="0"/>
              <a:t>“Those born deaf are incapable of learning”. </a:t>
            </a:r>
            <a:endParaRPr lang="en-US" dirty="0" smtClean="0"/>
          </a:p>
          <a:p>
            <a:pPr>
              <a:buFont typeface="Arial" pitchFamily="34" charset="0"/>
              <a:buChar char="•"/>
            </a:pPr>
            <a:r>
              <a:rPr lang="en-US" dirty="0" smtClean="0"/>
              <a:t>Share a response to the quote.</a:t>
            </a:r>
          </a:p>
          <a:p>
            <a:pPr>
              <a:buFont typeface="Arial" pitchFamily="34" charset="0"/>
              <a:buChar char="•"/>
            </a:pPr>
            <a:r>
              <a:rPr lang="en-US" dirty="0" smtClean="0"/>
              <a:t>Divide into small </a:t>
            </a:r>
            <a:r>
              <a:rPr lang="en-US" dirty="0"/>
              <a:t>groups and work together to create a new sentence that captures an accurate portrayal of the intellectual capabilities (and abilities) of the Deaf community. </a:t>
            </a:r>
            <a:endParaRPr lang="en-US" dirty="0" smtClean="0"/>
          </a:p>
          <a:p>
            <a:pPr>
              <a:buFont typeface="Arial" pitchFamily="34" charset="0"/>
              <a:buChar char="•"/>
            </a:pPr>
            <a:r>
              <a:rPr lang="en-US" dirty="0" smtClean="0"/>
              <a:t>Share </a:t>
            </a:r>
            <a:r>
              <a:rPr lang="en-US" dirty="0"/>
              <a:t>new quotes while sitting in large circle or have groups present in front of the class. </a:t>
            </a:r>
          </a:p>
          <a:p>
            <a:pPr marL="0" indent="0" algn="ctr">
              <a:buNone/>
            </a:pPr>
            <a:endParaRPr lang="en-US" sz="1600" dirty="0"/>
          </a:p>
          <a:p>
            <a:pPr lvl="1"/>
            <a:endParaRPr lang="en-US" dirty="0"/>
          </a:p>
        </p:txBody>
      </p:sp>
      <p:pic>
        <p:nvPicPr>
          <p:cNvPr id="3" name="image" descr="embrace diversity"/>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82370" y="4495246"/>
            <a:ext cx="1905000" cy="1840992"/>
          </a:xfrm>
          <a:prstGeom prst="rect">
            <a:avLst/>
          </a:prstGeom>
        </p:spPr>
      </p:pic>
    </p:spTree>
    <p:custDataLst>
      <p:tags r:id="rId1"/>
    </p:custDataLst>
    <p:extLst>
      <p:ext uri="{BB962C8B-B14F-4D97-AF65-F5344CB8AC3E}">
        <p14:creationId xmlns:p14="http://schemas.microsoft.com/office/powerpoint/2010/main" val="1108348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 It Online Activity: </a:t>
            </a:r>
            <a:br>
              <a:rPr lang="en-US" dirty="0" smtClean="0"/>
            </a:br>
            <a:endParaRPr lang="en-US" dirty="0">
              <a:latin typeface="+mj-lt"/>
            </a:endParaRPr>
          </a:p>
        </p:txBody>
      </p:sp>
      <p:sp>
        <p:nvSpPr>
          <p:cNvPr id="7" name="Title 1"/>
          <p:cNvSpPr txBox="1">
            <a:spLocks/>
          </p:cNvSpPr>
          <p:nvPr/>
        </p:nvSpPr>
        <p:spPr>
          <a:xfrm>
            <a:off x="252919" y="2728976"/>
            <a:ext cx="2947482" cy="5052259"/>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3200" kern="1200" spc="-60" baseline="0">
                <a:solidFill>
                  <a:srgbClr val="FFFFFF"/>
                </a:solidFill>
                <a:latin typeface="Cambria" charset="0"/>
                <a:ea typeface="Cambria" charset="0"/>
                <a:cs typeface="Cambria" charset="0"/>
              </a:defRPr>
            </a:lvl1pPr>
          </a:lstStyle>
          <a:p>
            <a:r>
              <a:rPr lang="en-US" sz="2800" dirty="0" smtClean="0">
                <a:latin typeface="+mj-lt"/>
              </a:rPr>
              <a:t>Laws</a:t>
            </a:r>
            <a:endParaRPr lang="en-US" dirty="0">
              <a:latin typeface="+mj-lt"/>
            </a:endParaRPr>
          </a:p>
        </p:txBody>
      </p:sp>
      <p:sp>
        <p:nvSpPr>
          <p:cNvPr id="6" name="Content Placeholder 3"/>
          <p:cNvSpPr>
            <a:spLocks noGrp="1"/>
          </p:cNvSpPr>
          <p:nvPr>
            <p:ph idx="1"/>
          </p:nvPr>
        </p:nvSpPr>
        <p:spPr>
          <a:xfrm>
            <a:off x="3785616" y="1390166"/>
            <a:ext cx="7904472" cy="4914345"/>
          </a:xfrm>
        </p:spPr>
        <p:txBody>
          <a:bodyPr>
            <a:normAutofit/>
          </a:bodyPr>
          <a:lstStyle/>
          <a:p>
            <a:pPr lvl="0">
              <a:buFont typeface="Arial" pitchFamily="34" charset="0"/>
              <a:buChar char="•"/>
            </a:pPr>
            <a:r>
              <a:rPr lang="en-US" dirty="0"/>
              <a:t>Review the definition of </a:t>
            </a:r>
            <a:r>
              <a:rPr lang="en-US" dirty="0" smtClean="0"/>
              <a:t>accommodations</a:t>
            </a:r>
          </a:p>
          <a:p>
            <a:pPr lvl="1">
              <a:buFont typeface="Arial" pitchFamily="34" charset="0"/>
              <a:buChar char="•"/>
            </a:pPr>
            <a:r>
              <a:rPr lang="en-US" dirty="0" smtClean="0"/>
              <a:t>Examples include: </a:t>
            </a:r>
            <a:r>
              <a:rPr lang="en-US" dirty="0"/>
              <a:t>interpreters, speech to text (CART, C-Print, </a:t>
            </a:r>
            <a:r>
              <a:rPr lang="en-US" dirty="0" err="1"/>
              <a:t>Typewell</a:t>
            </a:r>
            <a:r>
              <a:rPr lang="en-US" dirty="0"/>
              <a:t>), FM systems, special phones, and tactile sign language.</a:t>
            </a:r>
          </a:p>
          <a:p>
            <a:pPr lvl="0">
              <a:buFont typeface="Arial" pitchFamily="34" charset="0"/>
              <a:buChar char="•"/>
            </a:pPr>
            <a:r>
              <a:rPr lang="en-US" dirty="0"/>
              <a:t>Review the definition of IDEA </a:t>
            </a:r>
            <a:endParaRPr lang="en-US" dirty="0" smtClean="0"/>
          </a:p>
          <a:p>
            <a:pPr lvl="1">
              <a:buFont typeface="Arial" pitchFamily="34" charset="0"/>
              <a:buChar char="•"/>
            </a:pPr>
            <a:r>
              <a:rPr lang="en-US" dirty="0" smtClean="0"/>
              <a:t>How does IDEA relate to your IEP/transition planning?  </a:t>
            </a:r>
            <a:endParaRPr lang="en-US" dirty="0"/>
          </a:p>
          <a:p>
            <a:pPr lvl="0">
              <a:buFont typeface="Arial" pitchFamily="34" charset="0"/>
              <a:buChar char="•"/>
            </a:pPr>
            <a:r>
              <a:rPr lang="en-US" dirty="0" smtClean="0"/>
              <a:t>What is the purpose </a:t>
            </a:r>
            <a:r>
              <a:rPr lang="en-US" dirty="0"/>
              <a:t>of </a:t>
            </a:r>
            <a:r>
              <a:rPr lang="en-US" dirty="0" smtClean="0"/>
              <a:t>ADA and Section 504? </a:t>
            </a:r>
          </a:p>
          <a:p>
            <a:pPr lvl="0">
              <a:buFont typeface="Arial" pitchFamily="34" charset="0"/>
              <a:buChar char="•"/>
            </a:pPr>
            <a:r>
              <a:rPr lang="en-US" dirty="0" smtClean="0"/>
              <a:t>Why </a:t>
            </a:r>
            <a:r>
              <a:rPr lang="en-US" dirty="0"/>
              <a:t>it is important for </a:t>
            </a:r>
            <a:r>
              <a:rPr lang="en-US" dirty="0" smtClean="0"/>
              <a:t>you to know your rights</a:t>
            </a:r>
            <a:r>
              <a:rPr lang="en-US" dirty="0"/>
              <a:t>.  </a:t>
            </a:r>
          </a:p>
          <a:p>
            <a:pPr marL="0" indent="0" algn="ctr">
              <a:buNone/>
            </a:pPr>
            <a:endParaRPr lang="en-US" sz="1600" dirty="0"/>
          </a:p>
          <a:p>
            <a:pPr lvl="1"/>
            <a:endParaRPr lang="en-US" dirty="0"/>
          </a:p>
        </p:txBody>
      </p:sp>
      <p:pic>
        <p:nvPicPr>
          <p:cNvPr id="3" name="image" descr=" picture showing law"/>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0582" y="4574455"/>
            <a:ext cx="2328022" cy="1560338"/>
          </a:xfrm>
          <a:prstGeom prst="rect">
            <a:avLst/>
          </a:prstGeom>
        </p:spPr>
      </p:pic>
    </p:spTree>
    <p:custDataLst>
      <p:tags r:id="rId1"/>
    </p:custDataLst>
    <p:extLst>
      <p:ext uri="{BB962C8B-B14F-4D97-AF65-F5344CB8AC3E}">
        <p14:creationId xmlns:p14="http://schemas.microsoft.com/office/powerpoint/2010/main" val="34353210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 </a:t>
            </a:r>
            <a:br>
              <a:rPr lang="en-US" dirty="0" smtClean="0"/>
            </a:br>
            <a:endParaRPr lang="en-US" dirty="0">
              <a:latin typeface="+mj-lt"/>
            </a:endParaRPr>
          </a:p>
        </p:txBody>
      </p:sp>
      <p:sp>
        <p:nvSpPr>
          <p:cNvPr id="5" name="Title 1"/>
          <p:cNvSpPr txBox="1">
            <a:spLocks/>
          </p:cNvSpPr>
          <p:nvPr/>
        </p:nvSpPr>
        <p:spPr>
          <a:xfrm>
            <a:off x="252919" y="2284476"/>
            <a:ext cx="2947482" cy="5052259"/>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3200" kern="1200" spc="-60" baseline="0">
                <a:solidFill>
                  <a:srgbClr val="FFFFFF"/>
                </a:solidFill>
                <a:latin typeface="Cambria" charset="0"/>
                <a:ea typeface="Cambria" charset="0"/>
                <a:cs typeface="Cambria" charset="0"/>
              </a:defRPr>
            </a:lvl1pPr>
          </a:lstStyle>
          <a:p>
            <a:r>
              <a:rPr lang="en-US" sz="2800" dirty="0" smtClean="0">
                <a:latin typeface="+mj-lt"/>
              </a:rPr>
              <a:t>The Evolution of Language Activity</a:t>
            </a:r>
            <a:endParaRPr lang="en-US" dirty="0">
              <a:latin typeface="+mj-lt"/>
            </a:endParaRPr>
          </a:p>
        </p:txBody>
      </p:sp>
      <p:sp>
        <p:nvSpPr>
          <p:cNvPr id="3" name="Content Placeholder 2"/>
          <p:cNvSpPr>
            <a:spLocks noGrp="1"/>
          </p:cNvSpPr>
          <p:nvPr>
            <p:ph idx="1"/>
          </p:nvPr>
        </p:nvSpPr>
        <p:spPr>
          <a:xfrm>
            <a:off x="3785615" y="1773716"/>
            <a:ext cx="7315200" cy="5652655"/>
          </a:xfrm>
        </p:spPr>
        <p:txBody>
          <a:bodyPr>
            <a:normAutofit/>
          </a:bodyPr>
          <a:lstStyle/>
          <a:p>
            <a:pPr>
              <a:buFont typeface="Arial" pitchFamily="34" charset="0"/>
              <a:buChar char="•"/>
            </a:pPr>
            <a:r>
              <a:rPr lang="en-US" sz="1800" dirty="0" smtClean="0"/>
              <a:t>Share your interpretation of the following quote: </a:t>
            </a:r>
          </a:p>
          <a:p>
            <a:pPr marL="0" indent="0" algn="ctr">
              <a:buNone/>
            </a:pPr>
            <a:r>
              <a:rPr lang="en-US" sz="1800" i="1" dirty="0" smtClean="0"/>
              <a:t>“Language is the road map of a culture. It tells you where its people come from and where they are going.”</a:t>
            </a:r>
          </a:p>
          <a:p>
            <a:pPr marL="0" indent="0" algn="ctr">
              <a:buNone/>
            </a:pPr>
            <a:r>
              <a:rPr lang="en-US" sz="1800" dirty="0" smtClean="0"/>
              <a:t>- Rita Mae Brown</a:t>
            </a:r>
          </a:p>
          <a:p>
            <a:pPr marL="0" indent="0">
              <a:buNone/>
            </a:pPr>
            <a:endParaRPr lang="en-US" dirty="0"/>
          </a:p>
        </p:txBody>
      </p:sp>
      <p:pic>
        <p:nvPicPr>
          <p:cNvPr id="4" name="image" descr="Psychotherapy and neuroscience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555563" y="3382866"/>
            <a:ext cx="1775303" cy="1331478"/>
          </a:xfrm>
          <a:prstGeom prst="rect">
            <a:avLst/>
          </a:prstGeom>
        </p:spPr>
      </p:pic>
    </p:spTree>
    <p:custDataLst>
      <p:tags r:id="rId1"/>
    </p:custDataLst>
    <p:extLst>
      <p:ext uri="{BB962C8B-B14F-4D97-AF65-F5344CB8AC3E}">
        <p14:creationId xmlns:p14="http://schemas.microsoft.com/office/powerpoint/2010/main" val="37944592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 </a:t>
            </a:r>
            <a:br>
              <a:rPr lang="en-US" dirty="0" smtClean="0"/>
            </a:br>
            <a:endParaRPr lang="en-US" dirty="0">
              <a:latin typeface="+mj-lt"/>
            </a:endParaRPr>
          </a:p>
        </p:txBody>
      </p:sp>
      <p:sp>
        <p:nvSpPr>
          <p:cNvPr id="4" name="Title 1"/>
          <p:cNvSpPr txBox="1">
            <a:spLocks/>
          </p:cNvSpPr>
          <p:nvPr/>
        </p:nvSpPr>
        <p:spPr>
          <a:xfrm>
            <a:off x="252919" y="2284476"/>
            <a:ext cx="2947482" cy="5052259"/>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3200" kern="1200" spc="-60" baseline="0">
                <a:solidFill>
                  <a:srgbClr val="FFFFFF"/>
                </a:solidFill>
                <a:latin typeface="Cambria" charset="0"/>
                <a:ea typeface="Cambria" charset="0"/>
                <a:cs typeface="Cambria" charset="0"/>
              </a:defRPr>
            </a:lvl1pPr>
          </a:lstStyle>
          <a:p>
            <a:r>
              <a:rPr lang="en-US" sz="2800" dirty="0" smtClean="0">
                <a:latin typeface="+mj-lt"/>
              </a:rPr>
              <a:t>The Evolution of Language Activity</a:t>
            </a:r>
            <a:endParaRPr lang="en-US" dirty="0">
              <a:latin typeface="+mj-lt"/>
            </a:endParaRPr>
          </a:p>
        </p:txBody>
      </p:sp>
      <p:sp>
        <p:nvSpPr>
          <p:cNvPr id="3" name="Content Placeholder 2"/>
          <p:cNvSpPr>
            <a:spLocks noGrp="1"/>
          </p:cNvSpPr>
          <p:nvPr>
            <p:ph idx="1"/>
          </p:nvPr>
        </p:nvSpPr>
        <p:spPr>
          <a:xfrm>
            <a:off x="3891751" y="1107977"/>
            <a:ext cx="7315200" cy="5652655"/>
          </a:xfrm>
        </p:spPr>
        <p:txBody>
          <a:bodyPr>
            <a:normAutofit lnSpcReduction="10000"/>
          </a:bodyPr>
          <a:lstStyle/>
          <a:p>
            <a:pPr>
              <a:buFont typeface="Arial" pitchFamily="34" charset="0"/>
              <a:buChar char="•"/>
            </a:pPr>
            <a:r>
              <a:rPr lang="en-US" sz="1800" dirty="0"/>
              <a:t>Investigate the cultural shift in the use of language related to disability throughout history. </a:t>
            </a:r>
          </a:p>
          <a:p>
            <a:pPr>
              <a:buFont typeface="Arial" pitchFamily="34" charset="0"/>
              <a:buChar char="•"/>
            </a:pPr>
            <a:r>
              <a:rPr lang="en-US" sz="1800" dirty="0"/>
              <a:t>What is People First Language?: Emphasis on the person as a human, versus through the lens of a medical diagnoses. </a:t>
            </a:r>
          </a:p>
          <a:p>
            <a:pPr lvl="1">
              <a:buFont typeface="Arial" pitchFamily="34" charset="0"/>
              <a:buChar char="•"/>
            </a:pPr>
            <a:r>
              <a:rPr lang="en-US" sz="1500" dirty="0"/>
              <a:t>Example: Using the term “people with disabilities”, versus the term “handicapped”.</a:t>
            </a:r>
            <a:r>
              <a:rPr lang="en-US" dirty="0"/>
              <a:t> </a:t>
            </a:r>
          </a:p>
          <a:p>
            <a:pPr>
              <a:buFont typeface="Arial" pitchFamily="34" charset="0"/>
              <a:buChar char="•"/>
            </a:pPr>
            <a:r>
              <a:rPr lang="en-US" sz="1800" dirty="0"/>
              <a:t>What is Identity First Language?: A view that emphasizes a person’s disability as an important part of who they are.</a:t>
            </a:r>
            <a:r>
              <a:rPr lang="en-US" sz="1900" dirty="0"/>
              <a:t> </a:t>
            </a:r>
          </a:p>
          <a:p>
            <a:pPr lvl="1">
              <a:buFont typeface="Arial" pitchFamily="34" charset="0"/>
              <a:buChar char="•"/>
            </a:pPr>
            <a:r>
              <a:rPr lang="en-US" sz="1500" dirty="0"/>
              <a:t>Example: “Autistic person” versus “person with Autism”.</a:t>
            </a:r>
          </a:p>
          <a:p>
            <a:pPr>
              <a:buFont typeface="Arial" pitchFamily="34" charset="0"/>
              <a:buChar char="•"/>
            </a:pPr>
            <a:r>
              <a:rPr lang="en-US" sz="1800" dirty="0"/>
              <a:t>People First Language versus Identify First Language </a:t>
            </a:r>
          </a:p>
          <a:p>
            <a:pPr lvl="1">
              <a:buFont typeface="Arial" pitchFamily="34" charset="0"/>
              <a:buChar char="•"/>
            </a:pPr>
            <a:r>
              <a:rPr lang="en-US" sz="1500" dirty="0"/>
              <a:t>Compare the similarities/differences between the two.</a:t>
            </a:r>
          </a:p>
          <a:p>
            <a:pPr lvl="1">
              <a:buFont typeface="Arial" pitchFamily="34" charset="0"/>
              <a:buChar char="•"/>
            </a:pPr>
            <a:r>
              <a:rPr lang="en-US" sz="1500" dirty="0"/>
              <a:t>What is your preference? </a:t>
            </a:r>
          </a:p>
          <a:p>
            <a:pPr lvl="1">
              <a:buFont typeface="Arial" pitchFamily="34" charset="0"/>
              <a:buChar char="•"/>
            </a:pPr>
            <a:r>
              <a:rPr lang="en-US" sz="1500" dirty="0"/>
              <a:t>Do you think your perspective changes in different settings?</a:t>
            </a:r>
          </a:p>
          <a:p>
            <a:pPr lvl="1">
              <a:buFont typeface="Arial" pitchFamily="34" charset="0"/>
              <a:buChar char="•"/>
            </a:pPr>
            <a:r>
              <a:rPr lang="en-US" sz="1500" dirty="0"/>
              <a:t>Do you have a different viewpoint than family members or friends? Have students explore the </a:t>
            </a:r>
            <a:r>
              <a:rPr lang="en-US" sz="1500" dirty="0" err="1"/>
              <a:t>Oralism</a:t>
            </a:r>
            <a:r>
              <a:rPr lang="en-US" sz="1500" dirty="0"/>
              <a:t> versus Sign </a:t>
            </a:r>
            <a:r>
              <a:rPr lang="en-US" sz="1500" u="sng" dirty="0"/>
              <a:t>debate</a:t>
            </a:r>
            <a:r>
              <a:rPr lang="en-US" dirty="0"/>
              <a:t> </a:t>
            </a:r>
          </a:p>
          <a:p>
            <a:pPr lvl="0">
              <a:buFont typeface="Arial" pitchFamily="34" charset="0"/>
              <a:buChar char="•"/>
            </a:pPr>
            <a:r>
              <a:rPr lang="en-US" sz="1800" dirty="0"/>
              <a:t>Resources</a:t>
            </a:r>
            <a:r>
              <a:rPr lang="en-US" sz="1900" dirty="0"/>
              <a:t>: </a:t>
            </a:r>
          </a:p>
          <a:p>
            <a:pPr lvl="1">
              <a:buFont typeface="Arial" pitchFamily="34" charset="0"/>
              <a:buChar char="•"/>
            </a:pPr>
            <a:r>
              <a:rPr lang="en-US" sz="1500" dirty="0"/>
              <a:t>People First Language- Disability is Natural: New ways of thinking and revolutionary common sense, </a:t>
            </a:r>
            <a:r>
              <a:rPr lang="en-US" sz="1500" u="sng" dirty="0">
                <a:hlinkClick r:id="rId3"/>
              </a:rPr>
              <a:t>https://www.disabilityisnatural.com/home.html</a:t>
            </a:r>
            <a:r>
              <a:rPr lang="en-US" sz="1500" dirty="0"/>
              <a:t> </a:t>
            </a:r>
          </a:p>
          <a:p>
            <a:pPr lvl="1">
              <a:buFont typeface="Arial" pitchFamily="34" charset="0"/>
              <a:buChar char="•"/>
            </a:pPr>
            <a:r>
              <a:rPr lang="en-US" sz="1500" dirty="0"/>
              <a:t>Identity First Language- Autistic Self Advocacy Network, </a:t>
            </a:r>
            <a:r>
              <a:rPr lang="en-US" sz="1500" dirty="0">
                <a:hlinkClick r:id="rId4"/>
              </a:rPr>
              <a:t>http://autisticadvocacy.org/about-asan/identity-first-language/</a:t>
            </a:r>
            <a:r>
              <a:rPr lang="en-US" sz="1500" dirty="0"/>
              <a:t> </a:t>
            </a:r>
          </a:p>
        </p:txBody>
      </p:sp>
    </p:spTree>
    <p:custDataLst>
      <p:tags r:id="rId1"/>
    </p:custDataLst>
    <p:extLst>
      <p:ext uri="{BB962C8B-B14F-4D97-AF65-F5344CB8AC3E}">
        <p14:creationId xmlns:p14="http://schemas.microsoft.com/office/powerpoint/2010/main" val="2721766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 </a:t>
            </a:r>
            <a:br>
              <a:rPr lang="en-US" dirty="0" smtClean="0"/>
            </a:br>
            <a:endParaRPr lang="en-US" sz="2800" dirty="0">
              <a:latin typeface="+mj-lt"/>
            </a:endParaRPr>
          </a:p>
        </p:txBody>
      </p:sp>
      <p:sp>
        <p:nvSpPr>
          <p:cNvPr id="7" name="Title 1"/>
          <p:cNvSpPr txBox="1">
            <a:spLocks/>
          </p:cNvSpPr>
          <p:nvPr/>
        </p:nvSpPr>
        <p:spPr>
          <a:xfrm>
            <a:off x="252919" y="2284476"/>
            <a:ext cx="2947482" cy="5052259"/>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3200" kern="1200" spc="-60" baseline="0">
                <a:solidFill>
                  <a:srgbClr val="FFFFFF"/>
                </a:solidFill>
                <a:latin typeface="Cambria" charset="0"/>
                <a:ea typeface="Cambria" charset="0"/>
                <a:cs typeface="Cambria" charset="0"/>
              </a:defRPr>
            </a:lvl1pPr>
          </a:lstStyle>
          <a:p>
            <a:r>
              <a:rPr lang="en-US" sz="2800" dirty="0" smtClean="0">
                <a:latin typeface="+mj-lt"/>
              </a:rPr>
              <a:t>Disability Awareness Activity</a:t>
            </a:r>
            <a:endParaRPr lang="en-US" sz="2800" dirty="0">
              <a:latin typeface="+mj-lt"/>
            </a:endParaRPr>
          </a:p>
        </p:txBody>
      </p:sp>
      <p:sp>
        <p:nvSpPr>
          <p:cNvPr id="4" name="Content Placeholder 3"/>
          <p:cNvSpPr>
            <a:spLocks noGrp="1"/>
          </p:cNvSpPr>
          <p:nvPr>
            <p:ph idx="1"/>
          </p:nvPr>
        </p:nvSpPr>
        <p:spPr>
          <a:xfrm>
            <a:off x="3785616" y="1388816"/>
            <a:ext cx="7626046" cy="5209065"/>
          </a:xfrm>
        </p:spPr>
        <p:txBody>
          <a:bodyPr>
            <a:normAutofit/>
          </a:bodyPr>
          <a:lstStyle/>
          <a:p>
            <a:pPr>
              <a:buFont typeface="Arial" pitchFamily="34" charset="0"/>
              <a:buChar char="•"/>
            </a:pPr>
            <a:r>
              <a:rPr lang="en-US" dirty="0" smtClean="0"/>
              <a:t>Investigate if your school hosts any events to build disability awareness such as: </a:t>
            </a:r>
            <a:r>
              <a:rPr lang="en-US" dirty="0"/>
              <a:t>Deaf Awareness, Intellectual and Developmental Disabilities Awareness, Disability Employment Awareness, Autism Awareness, etc. </a:t>
            </a:r>
            <a:endParaRPr lang="en-US" dirty="0" smtClean="0"/>
          </a:p>
          <a:p>
            <a:pPr>
              <a:buFont typeface="Arial" pitchFamily="34" charset="0"/>
              <a:buChar char="•"/>
            </a:pPr>
            <a:r>
              <a:rPr lang="en-US" dirty="0" smtClean="0"/>
              <a:t>Ask how you can participate or help start a new school-wide event </a:t>
            </a:r>
            <a:r>
              <a:rPr lang="en-US" dirty="0"/>
              <a:t>with guest speaker(s), essay contests, games, theater performance, video or art. </a:t>
            </a:r>
            <a:endParaRPr lang="en-US" dirty="0" smtClean="0"/>
          </a:p>
          <a:p>
            <a:pPr>
              <a:buFont typeface="Arial" pitchFamily="34" charset="0"/>
              <a:buChar char="•"/>
            </a:pPr>
            <a:r>
              <a:rPr lang="en-US" dirty="0" smtClean="0"/>
              <a:t>Resource </a:t>
            </a:r>
            <a:r>
              <a:rPr lang="en-US" dirty="0"/>
              <a:t>suggestions include: </a:t>
            </a:r>
          </a:p>
          <a:p>
            <a:pPr lvl="1">
              <a:buFont typeface="Arial" pitchFamily="34" charset="0"/>
              <a:buChar char="•"/>
            </a:pPr>
            <a:r>
              <a:rPr lang="en-US" dirty="0"/>
              <a:t>Organize an event with guidance from the International Day of People with </a:t>
            </a:r>
            <a:r>
              <a:rPr lang="en-US" dirty="0" smtClean="0"/>
              <a:t>Disability,  </a:t>
            </a:r>
            <a:r>
              <a:rPr lang="en-US" u="sng" dirty="0">
                <a:hlinkClick r:id="rId3"/>
              </a:rPr>
              <a:t>http://www.idpwd.com.au/celebrate/ideas/</a:t>
            </a:r>
            <a:r>
              <a:rPr lang="en-US" dirty="0"/>
              <a:t>.  </a:t>
            </a:r>
          </a:p>
          <a:p>
            <a:pPr lvl="1">
              <a:buFont typeface="Arial" pitchFamily="34" charset="0"/>
              <a:buChar char="•"/>
            </a:pPr>
            <a:r>
              <a:rPr lang="en-US" dirty="0"/>
              <a:t>Check out what’s happening in different states working with the National Center for Learning Disabilities (NCLD) to pass laws requiring schools to teach disability history and awareness in k-12 schools. </a:t>
            </a:r>
            <a:endParaRPr lang="en-US" dirty="0" smtClean="0"/>
          </a:p>
          <a:p>
            <a:pPr lvl="2">
              <a:buFont typeface="Arial" pitchFamily="34" charset="0"/>
              <a:buChar char="•"/>
            </a:pPr>
            <a:r>
              <a:rPr lang="en-US" dirty="0" smtClean="0"/>
              <a:t>Is your state one of  them?  How can you get involved?</a:t>
            </a:r>
          </a:p>
          <a:p>
            <a:pPr lvl="1">
              <a:buFont typeface="Arial" pitchFamily="34" charset="0"/>
              <a:buChar char="•"/>
            </a:pPr>
            <a:r>
              <a:rPr lang="en-US" dirty="0" smtClean="0"/>
              <a:t>Create </a:t>
            </a:r>
            <a:r>
              <a:rPr lang="en-US" dirty="0"/>
              <a:t>a one-day workshop covering the disability issues: Here is an example from the Disability Social History Project, </a:t>
            </a:r>
            <a:r>
              <a:rPr lang="en-US" u="sng" dirty="0">
                <a:hlinkClick r:id="rId4"/>
              </a:rPr>
              <a:t>http://www.disabilityhistory.org/projects_new.html</a:t>
            </a:r>
            <a:r>
              <a:rPr lang="en-US" dirty="0"/>
              <a:t>. </a:t>
            </a:r>
          </a:p>
          <a:p>
            <a:endParaRPr lang="en-US" dirty="0"/>
          </a:p>
        </p:txBody>
      </p:sp>
      <p:pic>
        <p:nvPicPr>
          <p:cNvPr id="6" name="Picture 5" descr="american_sign_language showing gestures of alphabets A S L"/>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0067925" y="5933575"/>
            <a:ext cx="1912620" cy="806488"/>
          </a:xfrm>
          <a:prstGeom prst="rect">
            <a:avLst/>
          </a:prstGeom>
        </p:spPr>
      </p:pic>
    </p:spTree>
    <p:custDataLst>
      <p:tags r:id="rId1"/>
    </p:custDataLst>
    <p:extLst>
      <p:ext uri="{BB962C8B-B14F-4D97-AF65-F5344CB8AC3E}">
        <p14:creationId xmlns:p14="http://schemas.microsoft.com/office/powerpoint/2010/main" val="1501101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 </a:t>
            </a:r>
            <a:br>
              <a:rPr lang="en-US" dirty="0" smtClean="0"/>
            </a:br>
            <a:endParaRPr lang="en-US" dirty="0">
              <a:latin typeface="+mj-lt"/>
            </a:endParaRPr>
          </a:p>
        </p:txBody>
      </p:sp>
      <p:sp>
        <p:nvSpPr>
          <p:cNvPr id="5" name="Title 1"/>
          <p:cNvSpPr txBox="1">
            <a:spLocks/>
          </p:cNvSpPr>
          <p:nvPr/>
        </p:nvSpPr>
        <p:spPr>
          <a:xfrm>
            <a:off x="252919" y="2284476"/>
            <a:ext cx="2947482" cy="5052259"/>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3200" kern="1200" spc="-60" baseline="0">
                <a:solidFill>
                  <a:srgbClr val="FFFFFF"/>
                </a:solidFill>
                <a:latin typeface="Cambria" charset="0"/>
                <a:ea typeface="Cambria" charset="0"/>
                <a:cs typeface="Cambria" charset="0"/>
              </a:defRPr>
            </a:lvl1pPr>
          </a:lstStyle>
          <a:p>
            <a:r>
              <a:rPr lang="en-US" sz="2800" dirty="0" smtClean="0">
                <a:latin typeface="+mj-lt"/>
              </a:rPr>
              <a:t>Disability History Activity</a:t>
            </a:r>
            <a:endParaRPr lang="en-US" dirty="0">
              <a:latin typeface="+mj-lt"/>
            </a:endParaRPr>
          </a:p>
        </p:txBody>
      </p:sp>
      <p:sp>
        <p:nvSpPr>
          <p:cNvPr id="4" name="Content Placeholder 3"/>
          <p:cNvSpPr>
            <a:spLocks noGrp="1"/>
          </p:cNvSpPr>
          <p:nvPr>
            <p:ph idx="1"/>
          </p:nvPr>
        </p:nvSpPr>
        <p:spPr>
          <a:xfrm>
            <a:off x="3785616" y="1424420"/>
            <a:ext cx="7626046" cy="5744095"/>
          </a:xfrm>
        </p:spPr>
        <p:txBody>
          <a:bodyPr>
            <a:normAutofit fontScale="70000" lnSpcReduction="20000"/>
          </a:bodyPr>
          <a:lstStyle/>
          <a:p>
            <a:pPr marL="0" indent="0">
              <a:buNone/>
            </a:pPr>
            <a:r>
              <a:rPr lang="en-US" dirty="0" smtClean="0"/>
              <a:t>Learn </a:t>
            </a:r>
            <a:r>
              <a:rPr lang="en-US" dirty="0"/>
              <a:t>more about the history of today’s Deaf </a:t>
            </a:r>
            <a:r>
              <a:rPr lang="en-US" dirty="0" smtClean="0"/>
              <a:t>Culture:</a:t>
            </a:r>
          </a:p>
          <a:p>
            <a:pPr>
              <a:buFont typeface="Arial" pitchFamily="34" charset="0"/>
              <a:buChar char="•"/>
            </a:pPr>
            <a:r>
              <a:rPr lang="en-US" dirty="0" smtClean="0"/>
              <a:t>Gallaudet’s </a:t>
            </a:r>
            <a:r>
              <a:rPr lang="en-US" dirty="0"/>
              <a:t>Deaf President Now (DPN) protest of 1988: </a:t>
            </a:r>
            <a:r>
              <a:rPr lang="en-US" u="sng" dirty="0" smtClean="0">
                <a:hlinkClick r:id="rId3"/>
              </a:rPr>
              <a:t>https</a:t>
            </a:r>
            <a:r>
              <a:rPr lang="en-US" u="sng" dirty="0">
                <a:hlinkClick r:id="rId3"/>
              </a:rPr>
              <a:t>://www.gallaudet.edu/about/history-and-traditions/deaf-president-now/the-issues</a:t>
            </a:r>
            <a:r>
              <a:rPr lang="en-US" dirty="0"/>
              <a:t> </a:t>
            </a:r>
          </a:p>
          <a:p>
            <a:pPr lvl="0">
              <a:buFont typeface="Arial" pitchFamily="34" charset="0"/>
              <a:buChar char="•"/>
            </a:pPr>
            <a:r>
              <a:rPr lang="en-US" dirty="0"/>
              <a:t>Meet Jennie </a:t>
            </a:r>
            <a:r>
              <a:rPr lang="en-US" dirty="0" smtClean="0"/>
              <a:t>Fenton who shares </a:t>
            </a:r>
            <a:r>
              <a:rPr lang="en-US" dirty="0"/>
              <a:t>the story of her family's journey from disability to possibility and all the dark and light places in between. She also looks at the broader changes happening in the world for people who live with disability and outlines some of the ways that a community, as well as people, as individuals, can do their part for this revolution,  </a:t>
            </a:r>
            <a:r>
              <a:rPr lang="en-US" u="sng" dirty="0">
                <a:hlinkClick r:id="rId4"/>
              </a:rPr>
              <a:t>https://youtu.be/VAM9nh8WC-8</a:t>
            </a:r>
            <a:r>
              <a:rPr lang="en-US" dirty="0"/>
              <a:t> </a:t>
            </a:r>
            <a:endParaRPr lang="en-US" dirty="0" smtClean="0"/>
          </a:p>
          <a:p>
            <a:pPr lvl="0">
              <a:buFont typeface="Arial" pitchFamily="34" charset="0"/>
              <a:buChar char="•"/>
            </a:pPr>
            <a:r>
              <a:rPr lang="en-US" dirty="0" smtClean="0"/>
              <a:t>Disability </a:t>
            </a:r>
            <a:r>
              <a:rPr lang="en-US" dirty="0"/>
              <a:t>History Museum </a:t>
            </a:r>
            <a:r>
              <a:rPr lang="en-US" dirty="0" smtClean="0"/>
              <a:t>classroom </a:t>
            </a:r>
            <a:r>
              <a:rPr lang="en-US" dirty="0"/>
              <a:t>lessons:</a:t>
            </a:r>
          </a:p>
          <a:p>
            <a:pPr lvl="1">
              <a:buFont typeface="Arial" pitchFamily="34" charset="0"/>
              <a:buChar char="•"/>
            </a:pPr>
            <a:r>
              <a:rPr lang="en-US" dirty="0"/>
              <a:t>Heathens Among Us: The Origins of American Sign Language, </a:t>
            </a:r>
            <a:r>
              <a:rPr lang="en-US" u="sng" dirty="0">
                <a:hlinkClick r:id="rId5"/>
              </a:rPr>
              <a:t>http://www.disabilitymuseum.org/dhm/edu/lesson_details.html?id=13&amp;view=1</a:t>
            </a:r>
            <a:endParaRPr lang="en-US" dirty="0"/>
          </a:p>
          <a:p>
            <a:pPr lvl="1">
              <a:buFont typeface="Arial" pitchFamily="34" charset="0"/>
              <a:buChar char="•"/>
            </a:pPr>
            <a:r>
              <a:rPr lang="en-US" dirty="0"/>
              <a:t>Educating the Senses in the Second Great Awakening: </a:t>
            </a:r>
            <a:r>
              <a:rPr lang="en-US" u="sng" dirty="0">
                <a:hlinkClick r:id="rId6"/>
              </a:rPr>
              <a:t>http://www.disabilitymuseum.org/dhm/edu/lesson_details.html?id=21</a:t>
            </a:r>
            <a:endParaRPr lang="en-US" dirty="0"/>
          </a:p>
          <a:p>
            <a:pPr lvl="1">
              <a:buFont typeface="Arial" pitchFamily="34" charset="0"/>
              <a:buChar char="•"/>
            </a:pPr>
            <a:r>
              <a:rPr lang="en-US" dirty="0"/>
              <a:t>Education Reform &amp; Common Schools: </a:t>
            </a:r>
            <a:r>
              <a:rPr lang="en-US" u="sng" dirty="0">
                <a:hlinkClick r:id="rId7"/>
              </a:rPr>
              <a:t>http://www.disabilitymuseum.org/dhm/edu/lesson_details.html?id=22</a:t>
            </a:r>
            <a:r>
              <a:rPr lang="en-US" dirty="0"/>
              <a:t> </a:t>
            </a:r>
          </a:p>
          <a:p>
            <a:pPr lvl="0">
              <a:buFont typeface="Arial" pitchFamily="34" charset="0"/>
              <a:buChar char="•"/>
            </a:pPr>
            <a:r>
              <a:rPr lang="en-US" dirty="0"/>
              <a:t>Museum of </a:t>
            </a:r>
            <a:r>
              <a:rPr lang="en-US" dirty="0" err="1"/>
              <a:t>disABILITY</a:t>
            </a:r>
            <a:r>
              <a:rPr lang="en-US" dirty="0"/>
              <a:t> History: Access classroom lesson plans related to a variety of disability issues, </a:t>
            </a:r>
            <a:r>
              <a:rPr lang="en-US" u="sng" dirty="0">
                <a:hlinkClick r:id="rId8"/>
              </a:rPr>
              <a:t>http://museumofdisability.org/</a:t>
            </a:r>
            <a:r>
              <a:rPr lang="en-US" dirty="0"/>
              <a:t>.  </a:t>
            </a:r>
          </a:p>
          <a:p>
            <a:pPr lvl="0">
              <a:buFont typeface="Arial" pitchFamily="34" charset="0"/>
              <a:buChar char="•"/>
            </a:pPr>
            <a:r>
              <a:rPr lang="en-US" dirty="0"/>
              <a:t>Explore NCLD Youth: Have student explore the timeline and discuss the difference between centuries or choose an individual for a research project, </a:t>
            </a:r>
            <a:r>
              <a:rPr lang="en-US" u="sng" dirty="0">
                <a:hlinkClick r:id="rId9"/>
              </a:rPr>
              <a:t>http://www.ncld-youth.info/index.php?id=61</a:t>
            </a:r>
            <a:r>
              <a:rPr lang="en-US" dirty="0"/>
              <a:t>. </a:t>
            </a:r>
          </a:p>
          <a:p>
            <a:pPr lvl="0">
              <a:buFont typeface="Arial" pitchFamily="34" charset="0"/>
              <a:buChar char="•"/>
            </a:pPr>
            <a:r>
              <a:rPr lang="en-US" dirty="0"/>
              <a:t>Investigate National Public Radio Beyond Affliction- the Disability History Project: </a:t>
            </a:r>
            <a:r>
              <a:rPr lang="en-US" dirty="0" smtClean="0"/>
              <a:t>Use transcriptions </a:t>
            </a:r>
            <a:r>
              <a:rPr lang="en-US" dirty="0"/>
              <a:t>for Readers Theater activities, </a:t>
            </a:r>
            <a:r>
              <a:rPr lang="en-US" u="sng" dirty="0">
                <a:hlinkClick r:id="rId10"/>
              </a:rPr>
              <a:t>http://www.npr.org/programs/disability/ba_shows.dir/index_sh.html</a:t>
            </a:r>
            <a:r>
              <a:rPr lang="en-US" dirty="0"/>
              <a:t>.   </a:t>
            </a:r>
          </a:p>
          <a:p>
            <a:pPr lvl="0">
              <a:buFont typeface="Arial" pitchFamily="34" charset="0"/>
              <a:buChar char="•"/>
            </a:pPr>
            <a:r>
              <a:rPr lang="en-US" dirty="0"/>
              <a:t>Everybody- An Artifact History of Disability in America: Explore the topic of disability and history and what it means to be “normal”, </a:t>
            </a:r>
            <a:r>
              <a:rPr lang="en-US" u="sng" dirty="0">
                <a:hlinkClick r:id="rId11"/>
              </a:rPr>
              <a:t>https://everybody.si.edu/words/who-normal</a:t>
            </a:r>
            <a:r>
              <a:rPr lang="en-US" u="sng" dirty="0"/>
              <a:t>. </a:t>
            </a:r>
            <a:endParaRPr lang="en-US" dirty="0"/>
          </a:p>
          <a:p>
            <a:pPr lvl="0">
              <a:buFont typeface="Arial" pitchFamily="34" charset="0"/>
              <a:buChar char="•"/>
            </a:pPr>
            <a:r>
              <a:rPr lang="en-US" dirty="0"/>
              <a:t>Parallels in Time: A history of Developmental Disabilities: Investigate the history of developmental disabilities from the ancient era to present day, </a:t>
            </a:r>
            <a:r>
              <a:rPr lang="en-US" u="sng" dirty="0">
                <a:hlinkClick r:id="rId12"/>
              </a:rPr>
              <a:t>http://mn.gov/mnddc/parallels/</a:t>
            </a:r>
            <a:r>
              <a:rPr lang="en-US" dirty="0"/>
              <a:t>. </a:t>
            </a:r>
          </a:p>
          <a:p>
            <a:endParaRPr lang="en-US" dirty="0"/>
          </a:p>
        </p:txBody>
      </p:sp>
    </p:spTree>
    <p:custDataLst>
      <p:tags r:id="rId1"/>
    </p:custDataLst>
    <p:extLst>
      <p:ext uri="{BB962C8B-B14F-4D97-AF65-F5344CB8AC3E}">
        <p14:creationId xmlns:p14="http://schemas.microsoft.com/office/powerpoint/2010/main" val="2225947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Laws: </a:t>
            </a:r>
            <a:br>
              <a:rPr lang="en-US" dirty="0" smtClean="0"/>
            </a:br>
            <a:endParaRPr lang="en-US" dirty="0">
              <a:latin typeface="+mj-lt"/>
            </a:endParaRPr>
          </a:p>
        </p:txBody>
      </p:sp>
      <p:sp>
        <p:nvSpPr>
          <p:cNvPr id="5" name="Title 1"/>
          <p:cNvSpPr txBox="1">
            <a:spLocks/>
          </p:cNvSpPr>
          <p:nvPr/>
        </p:nvSpPr>
        <p:spPr>
          <a:xfrm>
            <a:off x="252919" y="2284476"/>
            <a:ext cx="2947482" cy="5052259"/>
          </a:xfrm>
          <a:prstGeom prst="rect">
            <a:avLst/>
          </a:prstGeom>
        </p:spPr>
        <p:txBody>
          <a:bodyPr vert="horz" lIns="91440" tIns="45720" rIns="91440" bIns="45720" rtlCol="0" anchor="t" anchorCtr="0">
            <a:normAutofit/>
          </a:bodyPr>
          <a:lstStyle>
            <a:lvl1pPr algn="l" defTabSz="914400" rtl="0" eaLnBrk="1" latinLnBrk="0" hangingPunct="1">
              <a:lnSpc>
                <a:spcPct val="90000"/>
              </a:lnSpc>
              <a:spcBef>
                <a:spcPct val="0"/>
              </a:spcBef>
              <a:buNone/>
              <a:defRPr sz="3200" kern="1200" spc="-60" baseline="0">
                <a:solidFill>
                  <a:srgbClr val="FFFFFF"/>
                </a:solidFill>
                <a:latin typeface="Cambria" charset="0"/>
                <a:ea typeface="Cambria" charset="0"/>
                <a:cs typeface="Cambria" charset="0"/>
              </a:defRPr>
            </a:lvl1pPr>
          </a:lstStyle>
          <a:p>
            <a:r>
              <a:rPr lang="en-US" sz="2800" dirty="0" smtClean="0">
                <a:latin typeface="+mj-lt"/>
              </a:rPr>
              <a:t>Court Ruling Activity</a:t>
            </a:r>
            <a:endParaRPr lang="en-US" dirty="0">
              <a:latin typeface="+mj-lt"/>
            </a:endParaRPr>
          </a:p>
        </p:txBody>
      </p:sp>
      <p:sp>
        <p:nvSpPr>
          <p:cNvPr id="4" name="Content Placeholder 3"/>
          <p:cNvSpPr>
            <a:spLocks noGrp="1"/>
          </p:cNvSpPr>
          <p:nvPr>
            <p:ph idx="1"/>
          </p:nvPr>
        </p:nvSpPr>
        <p:spPr>
          <a:xfrm>
            <a:off x="3785616" y="1402010"/>
            <a:ext cx="7626046" cy="5378335"/>
          </a:xfrm>
        </p:spPr>
        <p:txBody>
          <a:bodyPr>
            <a:normAutofit fontScale="92500" lnSpcReduction="10000"/>
          </a:bodyPr>
          <a:lstStyle/>
          <a:p>
            <a:pPr lvl="0">
              <a:buFont typeface="Arial" pitchFamily="34" charset="0"/>
              <a:buChar char="•"/>
            </a:pPr>
            <a:r>
              <a:rPr lang="en-US" dirty="0" smtClean="0"/>
              <a:t>Create a reenactment of Brown </a:t>
            </a:r>
            <a:r>
              <a:rPr lang="en-US" dirty="0"/>
              <a:t>vs. Board of Education: Use the U.S. Courts reenactment lesson to create a meaningful experience for students learning about the U.S. Supreme Court case that held a separate education for African-American children was not an equal education, </a:t>
            </a:r>
            <a:r>
              <a:rPr lang="en-US" u="sng" dirty="0" smtClean="0">
                <a:hlinkClick r:id="rId3"/>
              </a:rPr>
              <a:t>http</a:t>
            </a:r>
            <a:r>
              <a:rPr lang="en-US" u="sng" dirty="0">
                <a:hlinkClick r:id="rId3"/>
              </a:rPr>
              <a:t>://www.uscourts.gov/educational-resources/educational-activities/history-brown-v-board-education-re-enactmentisit</a:t>
            </a:r>
            <a:r>
              <a:rPr lang="en-US" dirty="0"/>
              <a:t>. </a:t>
            </a:r>
          </a:p>
          <a:p>
            <a:pPr lvl="0">
              <a:buFont typeface="Arial" pitchFamily="34" charset="0"/>
              <a:buChar char="•"/>
            </a:pPr>
            <a:r>
              <a:rPr lang="en-US" dirty="0"/>
              <a:t>Explore the ADA Legacy Project and how ADA came to be, </a:t>
            </a:r>
            <a:r>
              <a:rPr lang="en-US" u="sng" dirty="0">
                <a:hlinkClick r:id="rId4"/>
              </a:rPr>
              <a:t>http://mn.gov/mnddc/ada-legacy/ada-legacy-moment6.html</a:t>
            </a:r>
            <a:r>
              <a:rPr lang="en-US" dirty="0"/>
              <a:t>. </a:t>
            </a:r>
          </a:p>
          <a:p>
            <a:pPr lvl="0">
              <a:buFont typeface="Arial" pitchFamily="34" charset="0"/>
              <a:buChar char="•"/>
            </a:pPr>
            <a:r>
              <a:rPr lang="en-US" dirty="0"/>
              <a:t>Access Disability Justice to learn more about the following cases: Brown vs. Board of Education, P.A.R.C vs. Commonwealth of Pennsylvania, Olmstead vs. L.C., and Mills vs. Board of Education, </a:t>
            </a:r>
            <a:r>
              <a:rPr lang="en-US" u="sng" dirty="0">
                <a:hlinkClick r:id="rId5"/>
              </a:rPr>
              <a:t>http://disabilityjustice.org/right-to-education/</a:t>
            </a:r>
            <a:r>
              <a:rPr lang="en-US" dirty="0"/>
              <a:t>.  </a:t>
            </a:r>
          </a:p>
          <a:p>
            <a:pPr lvl="0">
              <a:buFont typeface="Arial" pitchFamily="34" charset="0"/>
              <a:buChar char="•"/>
            </a:pPr>
            <a:r>
              <a:rPr lang="en-US" dirty="0"/>
              <a:t>Visit the Independent Living Movement: Olmstead Decision- the White House briefing from 2011: </a:t>
            </a:r>
            <a:r>
              <a:rPr lang="en-US" u="sng" dirty="0">
                <a:hlinkClick r:id="rId6"/>
              </a:rPr>
              <a:t>https://obamawhitehouse.archives.gov/the-press-office/2011/06/22/anniversary-olmstead-obama-administration-recommits-assist-americans-dis</a:t>
            </a:r>
            <a:r>
              <a:rPr lang="en-US" dirty="0"/>
              <a:t> and watch The Promise of Olmstead 15 years later: </a:t>
            </a:r>
            <a:r>
              <a:rPr lang="en-US" u="sng" dirty="0">
                <a:hlinkClick r:id="rId7"/>
              </a:rPr>
              <a:t>https://www.ada.gov/video/olmstead.html</a:t>
            </a:r>
            <a:r>
              <a:rPr lang="en-US" dirty="0"/>
              <a:t>  </a:t>
            </a:r>
          </a:p>
          <a:p>
            <a:pPr>
              <a:buFont typeface="Arial" pitchFamily="34" charset="0"/>
              <a:buChar char="•"/>
            </a:pPr>
            <a:r>
              <a:rPr lang="en-US" dirty="0"/>
              <a:t>Visit Described and Captioned Media Program (DCMP) to search additional videos related to disability rights and Supreme Court rulings, </a:t>
            </a:r>
            <a:r>
              <a:rPr lang="en-US" u="sng" dirty="0">
                <a:hlinkClick r:id="rId8"/>
              </a:rPr>
              <a:t>https://www.dcmp.org/topics</a:t>
            </a:r>
            <a:endParaRPr lang="en-US" dirty="0"/>
          </a:p>
        </p:txBody>
      </p:sp>
    </p:spTree>
    <p:custDataLst>
      <p:tags r:id="rId1"/>
    </p:custDataLst>
    <p:extLst>
      <p:ext uri="{BB962C8B-B14F-4D97-AF65-F5344CB8AC3E}">
        <p14:creationId xmlns:p14="http://schemas.microsoft.com/office/powerpoint/2010/main" val="206059373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DESIGN_ID_FRAME" val="t9ghWJMP"/>
  <p:tag name="ARTICULATE_SLIDE_COUNT" val="11"/>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Frame">
  <a:themeElements>
    <a:clrScheme name="PEPNET">
      <a:dk1>
        <a:srgbClr val="000000"/>
      </a:dk1>
      <a:lt1>
        <a:srgbClr val="FFFFFF"/>
      </a:lt1>
      <a:dk2>
        <a:srgbClr val="545454"/>
      </a:dk2>
      <a:lt2>
        <a:srgbClr val="BFBFBF"/>
      </a:lt2>
      <a:accent1>
        <a:srgbClr val="2B3383"/>
      </a:accent1>
      <a:accent2>
        <a:srgbClr val="FAB900"/>
      </a:accent2>
      <a:accent3>
        <a:srgbClr val="E98623"/>
      </a:accent3>
      <a:accent4>
        <a:srgbClr val="6B4E71"/>
      </a:accent4>
      <a:accent5>
        <a:srgbClr val="32495E"/>
      </a:accent5>
      <a:accent6>
        <a:srgbClr val="D95D39"/>
      </a:accent6>
      <a:hlink>
        <a:srgbClr val="90BB23"/>
      </a:hlink>
      <a:folHlink>
        <a:srgbClr val="EE7008"/>
      </a:folHlink>
    </a:clrScheme>
    <a:fontScheme name="Corbel">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xmlns="" name="MapIt Section 3 template" id="{1663D9A9-7819-CE4F-BE14-15F2DC89F022}" vid="{FE670F73-3B46-D741-9870-E68A10F53C73}"/>
    </a:ext>
  </a:extLst>
</a:theme>
</file>

<file path=docProps/app.xml><?xml version="1.0" encoding="utf-8"?>
<Properties xmlns="http://schemas.openxmlformats.org/officeDocument/2006/extended-properties" xmlns:vt="http://schemas.openxmlformats.org/officeDocument/2006/docPropsVTypes">
  <Template>MapIt Section 3 template</Template>
  <TotalTime>1409</TotalTime>
  <Words>1386</Words>
  <Application>Microsoft Office PowerPoint</Application>
  <PresentationFormat>Custom</PresentationFormat>
  <Paragraphs>106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Frame</vt:lpstr>
      <vt:lpstr>Laws</vt:lpstr>
      <vt:lpstr>Law: </vt:lpstr>
      <vt:lpstr>Law: </vt:lpstr>
      <vt:lpstr>Map It Online Activity:  </vt:lpstr>
      <vt:lpstr>Laws:  </vt:lpstr>
      <vt:lpstr>Laws:  </vt:lpstr>
      <vt:lpstr>Laws:  </vt:lpstr>
      <vt:lpstr>Law:  </vt:lpstr>
      <vt:lpstr>Laws:  </vt:lpstr>
      <vt:lpstr>Laws:  </vt:lpstr>
      <vt:lpstr>Student-driven IEP:  </vt:lpstr>
      <vt:lpstr>Laws: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Dadmun, Melissa</dc:creator>
  <cp:lastModifiedBy>samudra</cp:lastModifiedBy>
  <cp:revision>105</cp:revision>
  <dcterms:created xsi:type="dcterms:W3CDTF">2017-05-12T19:19:56Z</dcterms:created>
  <dcterms:modified xsi:type="dcterms:W3CDTF">2017-09-08T10:45:25Z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E52EE690-C015-44D5-B82B-6DE663EBFF2F</vt:lpwstr>
  </property>
  <property fmtid="{D5CDD505-2E9C-101B-9397-08002B2CF9AE}" pid="3" name="ArticulatePath">
    <vt:lpwstr>Laws PowerPoint (1)</vt:lpwstr>
  </property>
</Properties>
</file>