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8" r:id="rId1"/>
  </p:sldMasterIdLst>
  <p:sldIdLst>
    <p:sldId id="256" r:id="rId2"/>
    <p:sldId id="274" r:id="rId3"/>
    <p:sldId id="275" r:id="rId4"/>
    <p:sldId id="276" r:id="rId5"/>
    <p:sldId id="272" r:id="rId6"/>
    <p:sldId id="262" r:id="rId7"/>
    <p:sldId id="267" r:id="rId8"/>
    <p:sldId id="265" r:id="rId9"/>
    <p:sldId id="259" r:id="rId10"/>
    <p:sldId id="258" r:id="rId11"/>
    <p:sldId id="273" r:id="rId12"/>
    <p:sldId id="264" r:id="rId13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9295" autoAdjust="0"/>
    <p:restoredTop sz="86400" autoAdjust="0"/>
  </p:normalViewPr>
  <p:slideViewPr>
    <p:cSldViewPr snapToGrid="0">
      <p:cViewPr>
        <p:scale>
          <a:sx n="100" d="100"/>
          <a:sy n="100" d="100"/>
        </p:scale>
        <p:origin x="-72" y="-330"/>
      </p:cViewPr>
      <p:guideLst>
        <p:guide orient="horz" pos="2160"/>
        <p:guide orient="horz" pos="948"/>
        <p:guide orient="horz" pos="1794"/>
        <p:guide pos="3846"/>
        <p:guide pos="4236"/>
        <p:guide pos="2706"/>
        <p:guide pos="7152"/>
        <p:guide pos="216"/>
      </p:guideLst>
    </p:cSldViewPr>
  </p:slideViewPr>
  <p:outlineViewPr>
    <p:cViewPr>
      <p:scale>
        <a:sx n="33" d="100"/>
        <a:sy n="33" d="100"/>
      </p:scale>
      <p:origin x="0" y="1009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0" t="53526" r="-7124" b="9869"/>
          <a:stretch/>
        </p:blipFill>
        <p:spPr>
          <a:xfrm rot="16200000">
            <a:off x="-867844" y="867843"/>
            <a:ext cx="6857999" cy="51223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" y="1"/>
            <a:ext cx="12229464" cy="19217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0422" y="557939"/>
            <a:ext cx="6510504" cy="1363851"/>
          </a:xfrm>
        </p:spPr>
        <p:txBody>
          <a:bodyPr anchor="b">
            <a:normAutofit/>
          </a:bodyPr>
          <a:lstStyle>
            <a:lvl1pPr algn="ctr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6382" y="3130658"/>
            <a:ext cx="5194544" cy="269191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07-Sep-17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79" y="1037347"/>
            <a:ext cx="4580639" cy="58206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422" y="2255851"/>
            <a:ext cx="1067849" cy="10678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877" y="5710376"/>
            <a:ext cx="1655393" cy="9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8506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27105" y="1347508"/>
            <a:ext cx="7727620" cy="5076328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1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9268" y="1123836"/>
            <a:ext cx="7315200" cy="486091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45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1224366"/>
            <a:ext cx="2819400" cy="47192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1224366"/>
            <a:ext cx="7315200" cy="4764954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74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77878" y="1406472"/>
            <a:ext cx="7315200" cy="4846320"/>
          </a:xfrm>
        </p:spPr>
        <p:txBody>
          <a:bodyPr anchor="t"/>
          <a:lstStyle>
            <a:lvl1pPr>
              <a:buClr>
                <a:schemeClr val="tx1"/>
              </a:buClr>
              <a:defRPr sz="2000"/>
            </a:lvl1pPr>
            <a:lvl2pPr>
              <a:buClr>
                <a:schemeClr val="tx1"/>
              </a:buClr>
              <a:defRPr sz="1800"/>
            </a:lvl2pPr>
            <a:lvl3pPr>
              <a:buClr>
                <a:schemeClr val="tx1"/>
              </a:buClr>
              <a:defRPr sz="1600"/>
            </a:lvl3pPr>
            <a:lvl4pPr>
              <a:buClr>
                <a:schemeClr val="tx1"/>
              </a:buClr>
              <a:defRPr sz="1400"/>
            </a:lvl4pPr>
            <a:lvl5pPr>
              <a:buClr>
                <a:schemeClr val="tx1"/>
              </a:buCl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2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440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1408176"/>
            <a:ext cx="3474720" cy="4865483"/>
          </a:xfrm>
        </p:spPr>
        <p:txBody>
          <a:bodyPr/>
          <a:lstStyle>
            <a:lvl1pPr>
              <a:buClr>
                <a:schemeClr val="tx1"/>
              </a:buCl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1408176"/>
            <a:ext cx="3474720" cy="486548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35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40817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40817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8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98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745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596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7817" y="1406472"/>
            <a:ext cx="7315200" cy="484632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216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864108"/>
            <a:ext cx="3443590" cy="599389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1319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1300734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8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-60" baseline="0">
          <a:solidFill>
            <a:srgbClr val="FFFFFF"/>
          </a:solidFill>
          <a:latin typeface="Cambria" charset="0"/>
          <a:ea typeface="Cambria" charset="0"/>
          <a:cs typeface="Cambria" charset="0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UHwVyplU3Pg" TargetMode="External"/><Relationship Id="rId1" Type="http://schemas.openxmlformats.org/officeDocument/2006/relationships/tags" Target="../tags/tag12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CsOwVZrWRYc" TargetMode="External"/><Relationship Id="rId1" Type="http://schemas.openxmlformats.org/officeDocument/2006/relationships/tags" Target="../tags/tag10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0" y="647700"/>
            <a:ext cx="5581408" cy="1051802"/>
          </a:xfrm>
        </p:spPr>
        <p:txBody>
          <a:bodyPr/>
          <a:lstStyle/>
          <a:p>
            <a:r>
              <a:rPr lang="en-US" dirty="0" smtClean="0"/>
              <a:t>Personality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03332" y="2426329"/>
            <a:ext cx="4469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Learning Objectives:</a:t>
            </a:r>
            <a:endParaRPr lang="en-US" sz="32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686382" y="3130658"/>
            <a:ext cx="5194544" cy="26919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charset="0"/>
              <a:buChar char="•"/>
            </a:pPr>
            <a:r>
              <a:rPr lang="en-US" dirty="0"/>
              <a:t>Students will describe their personality.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/>
              <a:t>Students will state how knowing about their personality can affect career choices.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353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Application: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919" y="2284477"/>
            <a:ext cx="2947482" cy="264947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n-lt"/>
              </a:rPr>
              <a:t>Cross-Curriculum Activity, Option 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82226" y="1416558"/>
            <a:ext cx="7315200" cy="5120640"/>
          </a:xfrm>
        </p:spPr>
        <p:txBody>
          <a:bodyPr>
            <a:normAutofit lnSpcReduction="10000"/>
          </a:bodyPr>
          <a:lstStyle/>
          <a:p>
            <a:pPr lvl="0">
              <a:buFont typeface="Arial" pitchFamily="34" charset="0"/>
              <a:buChar char="•"/>
            </a:pPr>
            <a:r>
              <a:rPr lang="en-US" sz="1900" dirty="0" smtClean="0"/>
              <a:t>What is a virtue?</a:t>
            </a:r>
          </a:p>
          <a:p>
            <a:pPr lvl="0">
              <a:buFont typeface="Arial" pitchFamily="34" charset="0"/>
              <a:buChar char="•"/>
            </a:pPr>
            <a:r>
              <a:rPr lang="en-US" sz="1900" dirty="0"/>
              <a:t>What virtue did George Washington demonstrate when he crossed the Delaware to attack the Hessians on Christmas Night</a:t>
            </a:r>
            <a:r>
              <a:rPr lang="en-US" sz="1900" dirty="0" smtClean="0"/>
              <a:t>?</a:t>
            </a:r>
          </a:p>
          <a:p>
            <a:pPr lvl="0">
              <a:buFont typeface="Arial" pitchFamily="34" charset="0"/>
              <a:buChar char="•"/>
            </a:pPr>
            <a:r>
              <a:rPr lang="en-US" sz="1900" dirty="0"/>
              <a:t>What virtue did Sybil Ludington demonstrate when she rode 40 miles through the damp, cold night of April 1777</a:t>
            </a:r>
            <a:r>
              <a:rPr lang="en-US" sz="1900" dirty="0" smtClean="0"/>
              <a:t>?</a:t>
            </a:r>
          </a:p>
          <a:p>
            <a:pPr lvl="0">
              <a:buFont typeface="Arial" pitchFamily="34" charset="0"/>
              <a:buChar char="•"/>
            </a:pPr>
            <a:r>
              <a:rPr lang="en-US" sz="1900" dirty="0"/>
              <a:t>Who is </a:t>
            </a:r>
            <a:r>
              <a:rPr lang="en-US" sz="1900" dirty="0" err="1"/>
              <a:t>Beriah</a:t>
            </a:r>
            <a:r>
              <a:rPr lang="en-US" sz="1900" dirty="0"/>
              <a:t> Green?</a:t>
            </a:r>
            <a:endParaRPr lang="en-US" sz="1900" dirty="0" smtClean="0"/>
          </a:p>
          <a:p>
            <a:pPr lvl="0">
              <a:buFont typeface="Arial" pitchFamily="34" charset="0"/>
              <a:buChar char="•"/>
            </a:pPr>
            <a:r>
              <a:rPr lang="en-US" sz="1900" dirty="0" smtClean="0"/>
              <a:t>What virtue did President Lincoln demonstrates by his ability keeping the Union together?</a:t>
            </a:r>
          </a:p>
          <a:p>
            <a:pPr>
              <a:buFont typeface="Arial" pitchFamily="34" charset="0"/>
              <a:buChar char="•"/>
            </a:pPr>
            <a:r>
              <a:rPr lang="en-US" sz="1900" dirty="0"/>
              <a:t>You just heard about many history figures that were able to accomplish great deeds because of their "virtues." Describe a historical figure not mentioned in the video who you feel possessed a positive virtue and explain how that virtue helped him/her accomplish a "good deed."</a:t>
            </a:r>
          </a:p>
          <a:p>
            <a:pPr lvl="0">
              <a:buFont typeface="Arial" pitchFamily="34" charset="0"/>
              <a:buChar char="•"/>
            </a:pPr>
            <a:r>
              <a:rPr lang="en-US" sz="1900" dirty="0" smtClean="0"/>
              <a:t>How </a:t>
            </a:r>
            <a:r>
              <a:rPr lang="en-US" sz="1900" dirty="0"/>
              <a:t>has history been shaped by the character traits of leaders? 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How does identifying character traits help us better understand personality?</a:t>
            </a:r>
            <a:endParaRPr lang="en-US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536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Application: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i="1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2919" y="2284477"/>
            <a:ext cx="2947482" cy="264947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n-lt"/>
              </a:rPr>
              <a:t>Cross-Curriculum Activity, Option 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i="1" dirty="0"/>
          </a:p>
        </p:txBody>
      </p:sp>
      <p:pic>
        <p:nvPicPr>
          <p:cNvPr id="4" name="Image" descr="who am I?"/>
          <p:cNvPicPr>
            <a:picLocks noGrp="1" noRot="1" noChangeAspect="1"/>
          </p:cNvPicPr>
          <p:nvPr>
            <p:ph idx="1"/>
            <a:videoFile r:link="rId2"/>
          </p:nvPr>
        </p:nvPicPr>
        <p:blipFill>
          <a:blip r:embed="rId4"/>
          <a:stretch>
            <a:fillRect/>
          </a:stretch>
        </p:blipFill>
        <p:spPr>
          <a:xfrm>
            <a:off x="5761568" y="2230438"/>
            <a:ext cx="4341282" cy="32559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0842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Activity: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919" y="2284477"/>
            <a:ext cx="2947482" cy="264947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>
                <a:latin typeface="+mn-lt"/>
              </a:rPr>
              <a:t>Classroom Discussion </a:t>
            </a:r>
            <a:endParaRPr lang="en-US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63044" y="1381012"/>
            <a:ext cx="7315200" cy="512064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Think </a:t>
            </a:r>
            <a:r>
              <a:rPr lang="en-US" sz="3200" dirty="0"/>
              <a:t>about someone </a:t>
            </a:r>
            <a:r>
              <a:rPr lang="en-US" sz="3200" dirty="0" smtClean="0"/>
              <a:t>in your life whose </a:t>
            </a:r>
            <a:r>
              <a:rPr lang="en-US" sz="3200" dirty="0"/>
              <a:t>personality matches their career. </a:t>
            </a:r>
            <a:endParaRPr lang="en-US" sz="3200" dirty="0" smtClean="0"/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What is this </a:t>
            </a:r>
            <a:r>
              <a:rPr lang="en-US" sz="2800" dirty="0"/>
              <a:t>person’s </a:t>
            </a:r>
            <a:r>
              <a:rPr lang="en-US" sz="2800" dirty="0" smtClean="0"/>
              <a:t>career?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/>
              <a:t>What </a:t>
            </a:r>
            <a:r>
              <a:rPr lang="en-US" sz="2800" dirty="0"/>
              <a:t>personality trait(s) makes this career a good </a:t>
            </a:r>
            <a:r>
              <a:rPr lang="en-US" sz="2800" dirty="0" smtClean="0"/>
              <a:t>match?</a:t>
            </a:r>
            <a:endParaRPr lang="en-US" sz="2800" dirty="0"/>
          </a:p>
          <a:p>
            <a:pPr>
              <a:buFont typeface="Arial" pitchFamily="34" charset="0"/>
              <a:buChar char="•"/>
            </a:pP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132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408177"/>
            <a:ext cx="2947482" cy="4211574"/>
          </a:xfrm>
        </p:spPr>
        <p:txBody>
          <a:bodyPr/>
          <a:lstStyle/>
          <a:p>
            <a:r>
              <a:rPr lang="en-US" dirty="0" smtClean="0"/>
              <a:t>Kick-off Discussion: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2800" dirty="0">
              <a:latin typeface="+mn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2919" y="2722627"/>
            <a:ext cx="2947482" cy="421157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n-lt"/>
              </a:rPr>
              <a:t>21 Questions for Your Teacher</a:t>
            </a: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7879" y="1406472"/>
            <a:ext cx="5575722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Where were you born?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How many people are in your family?</a:t>
            </a:r>
          </a:p>
          <a:p>
            <a:pPr marL="0" indent="0">
              <a:buNone/>
            </a:pPr>
            <a:r>
              <a:rPr lang="en-US" dirty="0" smtClean="0"/>
              <a:t>3. What </a:t>
            </a:r>
            <a:r>
              <a:rPr lang="en-US" dirty="0"/>
              <a:t>was your favorite activity as a child?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dirty="0"/>
              <a:t>What was one of your favorite childhood memories?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. Who was your favorite teacher? Why?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</a:t>
            </a:r>
            <a:r>
              <a:rPr lang="en-US" dirty="0"/>
              <a:t>. What was your favorite subject?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</a:t>
            </a:r>
            <a:r>
              <a:rPr lang="en-US" dirty="0"/>
              <a:t>. How were you involved in the community?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8</a:t>
            </a:r>
            <a:r>
              <a:rPr lang="en-US" dirty="0"/>
              <a:t>. What was your neighborhood like?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9</a:t>
            </a:r>
            <a:r>
              <a:rPr lang="en-US" dirty="0"/>
              <a:t>. What was your first job? Did you like it?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10</a:t>
            </a:r>
            <a:r>
              <a:rPr lang="en-US" dirty="0"/>
              <a:t>. Where did you go to get your degree/certification? </a:t>
            </a:r>
            <a:endParaRPr lang="en-US" dirty="0" smtClean="0"/>
          </a:p>
        </p:txBody>
      </p:sp>
      <p:pic>
        <p:nvPicPr>
          <p:cNvPr id="4" name="Image" descr="Question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1699" y="1509948"/>
            <a:ext cx="2400827" cy="188095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4351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</p:spPr>
        <p:txBody>
          <a:bodyPr/>
          <a:lstStyle/>
          <a:p>
            <a:r>
              <a:rPr lang="en-US" dirty="0" smtClean="0"/>
              <a:t>Kick-off Discussion: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28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919" y="2722627"/>
            <a:ext cx="2947482" cy="421157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n-lt"/>
              </a:rPr>
              <a:t>21 Questions for Your Teacher</a:t>
            </a: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11. List two or three different places you’ve lived. </a:t>
            </a:r>
          </a:p>
          <a:p>
            <a:pPr marL="0" indent="0">
              <a:buNone/>
            </a:pPr>
            <a:r>
              <a:rPr lang="en-US" dirty="0"/>
              <a:t>12. What is your favorite genre of music? </a:t>
            </a:r>
          </a:p>
          <a:p>
            <a:pPr marL="0" indent="0">
              <a:buNone/>
            </a:pPr>
            <a:r>
              <a:rPr lang="en-US" dirty="0"/>
              <a:t>13. What is the hardest thing you’ve ever done?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14</a:t>
            </a:r>
            <a:r>
              <a:rPr lang="en-US" dirty="0"/>
              <a:t>. What’s your favorite recreational activity?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15</a:t>
            </a:r>
            <a:r>
              <a:rPr lang="en-US" dirty="0"/>
              <a:t>. If you could travel anywhere, where would you go? Why?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16</a:t>
            </a:r>
            <a:r>
              <a:rPr lang="en-US" dirty="0"/>
              <a:t>. What is one thing on your “bucket list”?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17</a:t>
            </a:r>
            <a:r>
              <a:rPr lang="en-US" dirty="0"/>
              <a:t>. What is one thing you would do to change the world?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18</a:t>
            </a:r>
            <a:r>
              <a:rPr lang="en-US" dirty="0"/>
              <a:t>. What has been your least favorite job? Your favorite?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19</a:t>
            </a:r>
            <a:r>
              <a:rPr lang="en-US" dirty="0"/>
              <a:t>. What will you be doing five years from now?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20</a:t>
            </a:r>
            <a:r>
              <a:rPr lang="en-US" dirty="0"/>
              <a:t>. If you could have a superpower, what would it be? Why?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21</a:t>
            </a:r>
            <a:r>
              <a:rPr lang="en-US" dirty="0"/>
              <a:t>. How would your best friend describe you?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973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746" y="1411667"/>
            <a:ext cx="2947482" cy="2700018"/>
          </a:xfrm>
        </p:spPr>
        <p:txBody>
          <a:bodyPr/>
          <a:lstStyle/>
          <a:p>
            <a:r>
              <a:rPr lang="en-US" dirty="0" smtClean="0"/>
              <a:t>Classroom Discussion </a:t>
            </a:r>
            <a:endParaRPr lang="en-US" dirty="0"/>
          </a:p>
        </p:txBody>
      </p:sp>
      <p:pic>
        <p:nvPicPr>
          <p:cNvPr id="4" name="Image" descr="Who Am 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781" y="3940235"/>
            <a:ext cx="2292375" cy="137868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Work </a:t>
            </a:r>
            <a:r>
              <a:rPr lang="en-US" dirty="0"/>
              <a:t>in small groups to create a </a:t>
            </a:r>
            <a:r>
              <a:rPr lang="en-US" dirty="0" smtClean="0"/>
              <a:t>short narrative </a:t>
            </a:r>
            <a:r>
              <a:rPr lang="en-US" dirty="0"/>
              <a:t>highlighting </a:t>
            </a:r>
            <a:r>
              <a:rPr lang="en-US" dirty="0" smtClean="0"/>
              <a:t>“who I am”.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What helped influenced my choice to become a teacher?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Think about my traits</a:t>
            </a:r>
            <a:r>
              <a:rPr lang="en-US" dirty="0"/>
              <a:t>, strengths, weaknesses, hard and soft skills, values, and interests. 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Don’t worry, if you get stuck, ask me additional questions.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Determine how your group will present their narrative to the class.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Compare and contrast as you listen to other narratives and perspectives. 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849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Term: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n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2919" y="2294002"/>
            <a:ext cx="2947482" cy="314477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n-lt"/>
              </a:rPr>
              <a:t>Personality</a:t>
            </a:r>
            <a:endParaRPr lang="en-US" sz="28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7266" y="1367327"/>
            <a:ext cx="7315200" cy="2385523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/>
              <a:t>Personality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The </a:t>
            </a:r>
            <a:r>
              <a:rPr lang="en-US" sz="3200" dirty="0"/>
              <a:t>mixture of how you think, behave, and feel that makes you different from other people.</a:t>
            </a:r>
          </a:p>
          <a:p>
            <a:endParaRPr lang="en-US" dirty="0"/>
          </a:p>
        </p:txBody>
      </p:sp>
      <p:pic>
        <p:nvPicPr>
          <p:cNvPr id="5" name="Image" descr="Different people with different personalitie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7776" y="3952673"/>
            <a:ext cx="5408838" cy="25602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2260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It Online Activity: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919" y="2732151"/>
            <a:ext cx="2947482" cy="258279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n-lt"/>
              </a:rPr>
              <a:t>Personality Assessment</a:t>
            </a:r>
            <a:endParaRPr lang="en-US" sz="2800" dirty="0">
              <a:latin typeface="+mn-lt"/>
            </a:endParaRPr>
          </a:p>
        </p:txBody>
      </p:sp>
      <p:pic>
        <p:nvPicPr>
          <p:cNvPr id="3" name="Image" descr="Personality Assessment table. Check the box next to which one fits the best in each section.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3075" y="908087"/>
            <a:ext cx="4519279" cy="5963968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3532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</p:spPr>
        <p:txBody>
          <a:bodyPr/>
          <a:lstStyle/>
          <a:p>
            <a:r>
              <a:rPr lang="en-US" dirty="0" smtClean="0"/>
              <a:t>Map It Online Activity: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n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2919" y="2732151"/>
            <a:ext cx="2947482" cy="258279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n-lt"/>
              </a:rPr>
              <a:t>Personality Assessment</a:t>
            </a:r>
            <a:endParaRPr lang="en-US" sz="2800" dirty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181261" y="1447166"/>
            <a:ext cx="7163014" cy="432434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There are 8 letters that are used in the assessment, and they make up sixteen possible Myers-Briggs </a:t>
            </a:r>
            <a:r>
              <a:rPr lang="en-US" dirty="0" smtClean="0"/>
              <a:t>Types: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 – Extroversion indicates people who focus on the outer world of people and things. Indicates a tendency inwards towards your thoughts and ideas.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 – Introversion represents people who focus on the inner world of ideas and impressions.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 – Sensing defines people who process information through their five senses.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 – Intuition defines people who process information through patterns and possibilities.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 – Thinking people are objective and base their decisions on logic.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F – Feeling people are subjective and tend to base their decisions on how options affects people.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J – Judging indicates people who order their lives through planning and keeping schedules.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 – Perceiving indicates people who prefer the flexible and spontaneous approach to life.</a:t>
            </a:r>
            <a:endParaRPr lang="en-US" dirty="0"/>
          </a:p>
        </p:txBody>
      </p:sp>
      <p:pic>
        <p:nvPicPr>
          <p:cNvPr id="3" name="Image" descr="Table of sixteen possible Myers-Briggs Types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227" r="-5227"/>
          <a:stretch/>
        </p:blipFill>
        <p:spPr>
          <a:xfrm>
            <a:off x="5929422" y="5400676"/>
            <a:ext cx="3719403" cy="13906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6144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It Online Activity: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28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2919" y="2732151"/>
            <a:ext cx="2947482" cy="258279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n-lt"/>
              </a:rPr>
              <a:t>Personality Assessment</a:t>
            </a:r>
            <a:endParaRPr lang="en-US" sz="2800" dirty="0"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68353" y="1396947"/>
            <a:ext cx="7537872" cy="484632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Whole Class Discussion:</a:t>
            </a:r>
          </a:p>
          <a:p>
            <a:pPr lvl="1">
              <a:buFont typeface="Arial" pitchFamily="34" charset="0"/>
              <a:buChar char="•"/>
            </a:pPr>
            <a:r>
              <a:rPr lang="en-US" sz="3000" dirty="0" smtClean="0"/>
              <a:t>What did you learn about your personality?</a:t>
            </a:r>
          </a:p>
          <a:p>
            <a:pPr lvl="1">
              <a:buFont typeface="Arial" pitchFamily="34" charset="0"/>
              <a:buChar char="•"/>
            </a:pPr>
            <a:r>
              <a:rPr lang="en-US" sz="3000" dirty="0" smtClean="0"/>
              <a:t>Which personality trait do you think will be most important to your future?</a:t>
            </a:r>
          </a:p>
          <a:p>
            <a:pPr lvl="1">
              <a:buFont typeface="Arial" pitchFamily="34" charset="0"/>
              <a:buChar char="•"/>
            </a:pPr>
            <a:r>
              <a:rPr lang="en-US" sz="3000" dirty="0" smtClean="0"/>
              <a:t>How will it impact your future?</a:t>
            </a:r>
            <a:endParaRPr lang="en-US" sz="3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83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Application: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i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2919" y="2284477"/>
            <a:ext cx="2947482" cy="264947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n-lt"/>
              </a:rPr>
              <a:t>Cross-Curriculum Activity, Option 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i="1" dirty="0"/>
          </a:p>
        </p:txBody>
      </p:sp>
      <p:pic>
        <p:nvPicPr>
          <p:cNvPr id="4" name="Image" descr="A video showing values, character traits, and personality traits."/>
          <p:cNvPicPr>
            <a:picLocks noRot="1" noChangeAspect="1"/>
          </p:cNvPicPr>
          <p:nvPr>
            <a:videoFile r:link="rId2"/>
          </p:nvPr>
        </p:nvPicPr>
        <p:blipFill>
          <a:blip r:embed="rId4"/>
          <a:stretch>
            <a:fillRect/>
          </a:stretch>
        </p:blipFill>
        <p:spPr>
          <a:xfrm>
            <a:off x="5539394" y="1424178"/>
            <a:ext cx="4572000" cy="257175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7403" y="4530175"/>
            <a:ext cx="7315200" cy="1975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This video highlights values</a:t>
            </a:r>
            <a:r>
              <a:rPr lang="en-US" dirty="0"/>
              <a:t>, character traits, and personality traits needed to achieve great </a:t>
            </a:r>
            <a:r>
              <a:rPr lang="en-US" dirty="0" smtClean="0"/>
              <a:t>things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“</a:t>
            </a:r>
            <a:r>
              <a:rPr lang="en-US" dirty="0"/>
              <a:t>V</a:t>
            </a:r>
            <a:r>
              <a:rPr lang="en-US" dirty="0" smtClean="0"/>
              <a:t>irtue</a:t>
            </a:r>
            <a:r>
              <a:rPr lang="en-US" dirty="0"/>
              <a:t>” refers to a morally good character trait.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How do the leaders show </a:t>
            </a:r>
            <a:r>
              <a:rPr lang="en-US" dirty="0"/>
              <a:t>the following traits: bravery, compassion, dedication, and wisdom.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318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2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rame">
  <a:themeElements>
    <a:clrScheme name="PEPNET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2B3383"/>
      </a:accent1>
      <a:accent2>
        <a:srgbClr val="FAB900"/>
      </a:accent2>
      <a:accent3>
        <a:srgbClr val="E98623"/>
      </a:accent3>
      <a:accent4>
        <a:srgbClr val="6B4E71"/>
      </a:accent4>
      <a:accent5>
        <a:srgbClr val="32495E"/>
      </a:accent5>
      <a:accent6>
        <a:srgbClr val="D95D39"/>
      </a:accent6>
      <a:hlink>
        <a:srgbClr val="90BB23"/>
      </a:hlink>
      <a:folHlink>
        <a:srgbClr val="EE7008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apIt Section 1 template" id="{23F11A74-5051-FD42-9697-29FC5CD80118}" vid="{D8C876DF-E026-0D4D-B5B3-1F99608BC7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MapIt Section 1 template</Template>
  <TotalTime>773</TotalTime>
  <Words>817</Words>
  <Application>Microsoft Office PowerPoint</Application>
  <PresentationFormat>Custom</PresentationFormat>
  <Paragraphs>81</Paragraphs>
  <Slides>12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Frame</vt:lpstr>
      <vt:lpstr>Personality</vt:lpstr>
      <vt:lpstr>Kick-off Discussion:  </vt:lpstr>
      <vt:lpstr>Kick-off Discussion:  </vt:lpstr>
      <vt:lpstr>Classroom Discussion </vt:lpstr>
      <vt:lpstr>Key Term:  </vt:lpstr>
      <vt:lpstr>Map It Online Activity:   </vt:lpstr>
      <vt:lpstr>Map It Online Activity:   </vt:lpstr>
      <vt:lpstr>Map It Online Activity:  </vt:lpstr>
      <vt:lpstr>Application:  </vt:lpstr>
      <vt:lpstr>Application:   </vt:lpstr>
      <vt:lpstr>Application:   </vt:lpstr>
      <vt:lpstr>Closing Activity: 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Dadmun, Melissa</dc:creator>
  <cp:lastModifiedBy>samudra</cp:lastModifiedBy>
  <cp:revision>55</cp:revision>
  <dcterms:created xsi:type="dcterms:W3CDTF">2017-05-12T19:19:56Z</dcterms:created>
  <dcterms:modified xsi:type="dcterms:W3CDTF">2017-09-07T10:19:03Z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696F841D-7EFA-4050-A4BF-CDDEDC52C6BF</vt:lpwstr>
  </property>
  <property fmtid="{D5CDD505-2E9C-101B-9397-08002B2CF9AE}" pid="3" name="ArticulatePath">
    <vt:lpwstr>Personality PowerPoint</vt:lpwstr>
  </property>
</Properties>
</file>