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4" r:id="rId1"/>
  </p:sldMasterIdLst>
  <p:handoutMasterIdLst>
    <p:handoutMasterId r:id="rId15"/>
  </p:handoutMasterIdLst>
  <p:sldIdLst>
    <p:sldId id="280" r:id="rId2"/>
    <p:sldId id="262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9" r:id="rId12"/>
    <p:sldId id="278" r:id="rId13"/>
    <p:sldId id="268" r:id="rId14"/>
  </p:sldIdLst>
  <p:sldSz cx="12192000" cy="6858000"/>
  <p:notesSz cx="7010400" cy="9296400"/>
  <p:custDataLst>
    <p:tags r:id="rId1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960">
          <p15:clr>
            <a:srgbClr val="A4A3A4"/>
          </p15:clr>
        </p15:guide>
        <p15:guide id="3" pos="3840">
          <p15:clr>
            <a:srgbClr val="A4A3A4"/>
          </p15:clr>
        </p15:guide>
        <p15:guide id="4" pos="4212">
          <p15:clr>
            <a:srgbClr val="A4A3A4"/>
          </p15:clr>
        </p15:guide>
        <p15:guide id="5" pos="2484">
          <p15:clr>
            <a:srgbClr val="A4A3A4"/>
          </p15:clr>
        </p15:guide>
        <p15:guide id="6" pos="2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3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-144" y="-378"/>
      </p:cViewPr>
      <p:guideLst>
        <p:guide orient="horz" pos="2160"/>
        <p:guide orient="horz" pos="960"/>
        <p:guide pos="3840"/>
        <p:guide pos="4212"/>
        <p:guide pos="2484"/>
        <p:guide pos="2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994F7A-873A-47FA-A7A4-689CA7410545}" type="datetimeFigureOut">
              <a:rPr lang="en-US" smtClean="0"/>
              <a:t>08-Sep-17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4262213-E5B7-46F1-A9E4-1933F4895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194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60" t="53526" r="-7124" b="9869"/>
          <a:stretch/>
        </p:blipFill>
        <p:spPr>
          <a:xfrm rot="16200000">
            <a:off x="-867844" y="867843"/>
            <a:ext cx="6857999" cy="512231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1" y="1"/>
            <a:ext cx="12229464" cy="192178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0422" y="557939"/>
            <a:ext cx="6510504" cy="1363851"/>
          </a:xfrm>
        </p:spPr>
        <p:txBody>
          <a:bodyPr anchor="b">
            <a:normAutofit/>
          </a:bodyPr>
          <a:lstStyle>
            <a:lvl1pPr algn="ctr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86382" y="3130658"/>
            <a:ext cx="5194544" cy="2691915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86B75A-687E-405C-8A0B-8D00578BA2C3}" type="datetimeFigureOut">
              <a:rPr lang="en-US" smtClean="0"/>
              <a:pPr/>
              <a:t>08-Sep-17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79" y="1037347"/>
            <a:ext cx="4580639" cy="58206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422" y="2255851"/>
            <a:ext cx="1067849" cy="106784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877" y="5710376"/>
            <a:ext cx="1655393" cy="95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78506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27105" y="1347508"/>
            <a:ext cx="7727620" cy="5076328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834640" cy="1016972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2594113"/>
            <a:ext cx="2834640" cy="3479889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Clr>
                <a:schemeClr val="bg1"/>
              </a:buClr>
              <a:buFont typeface="Arial" charset="0"/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412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9268" y="1123836"/>
            <a:ext cx="7315200" cy="4860911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845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1224366"/>
            <a:ext cx="2819400" cy="471923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1224366"/>
            <a:ext cx="7315200" cy="4764954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674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177878" y="1406472"/>
            <a:ext cx="7315200" cy="4846320"/>
          </a:xfrm>
        </p:spPr>
        <p:txBody>
          <a:bodyPr anchor="t"/>
          <a:lstStyle>
            <a:lvl1pPr>
              <a:buClr>
                <a:schemeClr val="tx1"/>
              </a:buClr>
              <a:defRPr sz="2000"/>
            </a:lvl1pPr>
            <a:lvl2pPr>
              <a:buClr>
                <a:schemeClr val="tx1"/>
              </a:buClr>
              <a:defRPr sz="1800"/>
            </a:lvl2pPr>
            <a:lvl3pPr>
              <a:buClr>
                <a:schemeClr val="tx1"/>
              </a:buClr>
              <a:defRPr sz="1600"/>
            </a:lvl3pPr>
            <a:lvl4pPr>
              <a:buClr>
                <a:schemeClr val="tx1"/>
              </a:buClr>
              <a:defRPr sz="1400"/>
            </a:lvl4pPr>
            <a:lvl5pPr>
              <a:buClr>
                <a:schemeClr val="tx1"/>
              </a:buCl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928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440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1408176"/>
            <a:ext cx="3474720" cy="4865483"/>
          </a:xfrm>
        </p:spPr>
        <p:txBody>
          <a:bodyPr/>
          <a:lstStyle>
            <a:lvl1pPr>
              <a:buClr>
                <a:schemeClr val="tx1"/>
              </a:buCl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1408176"/>
            <a:ext cx="3474720" cy="486548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435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40817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231552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40817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231552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182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498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2745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98" t="2285" r="54316" b="3069"/>
          <a:stretch/>
        </p:blipFill>
        <p:spPr>
          <a:xfrm rot="16200000">
            <a:off x="5663944" y="-5663947"/>
            <a:ext cx="864111" cy="1219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35" y="85116"/>
            <a:ext cx="1293615" cy="74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5967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7817" y="1406472"/>
            <a:ext cx="7315200" cy="4846320"/>
          </a:xfrm>
        </p:spPr>
        <p:txBody>
          <a:bodyPr anchor="t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834640" cy="1016972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2594113"/>
            <a:ext cx="2834640" cy="3479889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Clr>
                <a:schemeClr val="bg1"/>
              </a:buClr>
              <a:buFont typeface="Arial" charset="0"/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7216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98" t="2285" r="54316" b="3069"/>
          <a:stretch/>
        </p:blipFill>
        <p:spPr>
          <a:xfrm rot="16200000">
            <a:off x="5663944" y="-5663947"/>
            <a:ext cx="864111" cy="12192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" y="864108"/>
            <a:ext cx="3443590" cy="599389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1319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1300734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35" y="85116"/>
            <a:ext cx="1293615" cy="74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8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spc="-60" baseline="0">
          <a:solidFill>
            <a:srgbClr val="FFFFFF"/>
          </a:solidFill>
          <a:latin typeface="Cambria" charset="0"/>
          <a:ea typeface="Cambria" charset="0"/>
          <a:cs typeface="Cambria" charset="0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0422" y="12654"/>
            <a:ext cx="6510504" cy="1363851"/>
          </a:xfrm>
        </p:spPr>
        <p:txBody>
          <a:bodyPr/>
          <a:lstStyle/>
          <a:p>
            <a:r>
              <a:rPr lang="en-US" dirty="0" smtClean="0"/>
              <a:t>Soft Skills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03332" y="2426329"/>
            <a:ext cx="4469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Learning Objectives:</a:t>
            </a:r>
            <a:endParaRPr lang="en-US" sz="32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693113" y="3429000"/>
            <a:ext cx="5104280" cy="26193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Students will define a soft skill.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Students will identify soft skills from a list of traits, strengths and weaknesses.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Students will evaluate and rate a list of soft skills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37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Kick-off Discussion: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2919" y="2732152"/>
            <a:ext cx="2947482" cy="267804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Soft Skills Quiz</a:t>
            </a:r>
            <a:br>
              <a:rPr lang="en-US" sz="2800" dirty="0" smtClean="0">
                <a:latin typeface="+mj-lt"/>
              </a:rPr>
            </a:br>
            <a:endParaRPr lang="en-US" sz="2800" i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06487" y="1308413"/>
            <a:ext cx="67166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How are your soft skills? </a:t>
            </a:r>
            <a:endParaRPr lang="en-US" sz="4800" dirty="0"/>
          </a:p>
        </p:txBody>
      </p:sp>
      <p:pic>
        <p:nvPicPr>
          <p:cNvPr id="5" name="image" descr="soft skills quiz answer ke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7018" y="2272722"/>
            <a:ext cx="3815542" cy="4109751"/>
          </a:xfrm>
        </p:spPr>
      </p:pic>
      <p:sp>
        <p:nvSpPr>
          <p:cNvPr id="7" name="TextBox 6"/>
          <p:cNvSpPr txBox="1"/>
          <p:nvPr/>
        </p:nvSpPr>
        <p:spPr>
          <a:xfrm>
            <a:off x="3491345" y="6325095"/>
            <a:ext cx="8509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(</a:t>
            </a:r>
            <a:r>
              <a:rPr lang="en-US" sz="1600" i="1" dirty="0" err="1" smtClean="0"/>
              <a:t>MYTransitions</a:t>
            </a:r>
            <a:r>
              <a:rPr lang="en-US" sz="1600" i="1" dirty="0" smtClean="0"/>
              <a:t> Soft </a:t>
            </a:r>
            <a:r>
              <a:rPr lang="en-US" sz="1600" i="1" dirty="0"/>
              <a:t>Skills </a:t>
            </a:r>
            <a:r>
              <a:rPr lang="en-US" sz="1600" i="1" dirty="0" smtClean="0"/>
              <a:t>Curriculum, </a:t>
            </a:r>
            <a:r>
              <a:rPr lang="en-US" sz="1600" i="1" dirty="0"/>
              <a:t>http://montanayouthtransitions.org/soft-skills-curriculum/)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2241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6507" y="1408175"/>
            <a:ext cx="2834640" cy="5364099"/>
          </a:xfr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Kick-off Discussion: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800" dirty="0" smtClean="0">
                <a:latin typeface="Corbel" panose="020B0503020204020204"/>
              </a:rPr>
              <a:t> 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2919" y="2732152"/>
            <a:ext cx="2947482" cy="267804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Soft Skills Quiz</a:t>
            </a:r>
            <a:br>
              <a:rPr lang="en-US" sz="2800" dirty="0" smtClean="0">
                <a:latin typeface="+mj-lt"/>
              </a:rPr>
            </a:br>
            <a:endParaRPr lang="en-US" sz="2800" i="1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7651" y="3327176"/>
            <a:ext cx="318135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Hard Skills?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How to work camera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How to frame your shot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Editing skills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Certification/degree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Marketing skills </a:t>
            </a:r>
          </a:p>
          <a:p>
            <a:pPr lvl="1"/>
            <a:endParaRPr lang="en-US" sz="16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Soft Skills?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People skills: communicating, listening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How to coordinate large groups and make clients feel comfortable</a:t>
            </a: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5" name="image" descr="Photographer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0" b="71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4258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skills are needed to be a news reporter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7651" y="3327176"/>
            <a:ext cx="31813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Hard Skills</a:t>
            </a:r>
            <a:r>
              <a:rPr lang="en-US" sz="1600" dirty="0" smtClean="0">
                <a:solidFill>
                  <a:schemeClr val="bg1"/>
                </a:solidFill>
              </a:rPr>
              <a:t>?</a:t>
            </a:r>
            <a:endParaRPr lang="en-US" sz="1600" dirty="0">
              <a:solidFill>
                <a:schemeClr val="bg1"/>
              </a:solidFill>
            </a:endParaRPr>
          </a:p>
          <a:p>
            <a:endParaRPr lang="en-US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Soft Skills?</a:t>
            </a:r>
          </a:p>
        </p:txBody>
      </p:sp>
      <p:pic>
        <p:nvPicPr>
          <p:cNvPr id="5" name="image" descr="news reporters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490" y="1526098"/>
            <a:ext cx="6500160" cy="4694560"/>
          </a:xfrm>
        </p:spPr>
      </p:pic>
    </p:spTree>
    <p:extLst>
      <p:ext uri="{BB962C8B-B14F-4D97-AF65-F5344CB8AC3E}">
        <p14:creationId xmlns:p14="http://schemas.microsoft.com/office/powerpoint/2010/main" val="13073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</a:t>
            </a:r>
            <a:r>
              <a:rPr lang="en-US" dirty="0"/>
              <a:t>T</a:t>
            </a:r>
            <a:r>
              <a:rPr lang="en-US" dirty="0" smtClean="0"/>
              <a:t>urn: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2919" y="1847850"/>
            <a:ext cx="2947482" cy="31623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dirty="0" smtClean="0"/>
              <a:t>What hard skills are needed for each job?</a:t>
            </a:r>
            <a:endParaRPr lang="en-US" dirty="0"/>
          </a:p>
        </p:txBody>
      </p:sp>
      <p:pic>
        <p:nvPicPr>
          <p:cNvPr id="3" name="image" descr="soft skills career analysi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559" y="948404"/>
            <a:ext cx="4488141" cy="5822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61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1408177"/>
            <a:ext cx="2947482" cy="4316844"/>
          </a:xfrm>
        </p:spPr>
        <p:txBody>
          <a:bodyPr/>
          <a:lstStyle/>
          <a:p>
            <a:r>
              <a:rPr lang="en-US" dirty="0" smtClean="0"/>
              <a:t>Kick-off Discussion: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2800" i="1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2919" y="2732152"/>
            <a:ext cx="2947482" cy="267804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Soft Skills Quiz</a:t>
            </a:r>
            <a:br>
              <a:rPr lang="en-US" sz="2800" dirty="0" smtClean="0">
                <a:latin typeface="+mj-lt"/>
              </a:rPr>
            </a:br>
            <a:endParaRPr lang="en-US" sz="2800" i="1" dirty="0">
              <a:latin typeface="+mj-lt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31168" y="1450400"/>
            <a:ext cx="8036982" cy="51206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chemeClr val="tx1"/>
                </a:solidFill>
              </a:rPr>
              <a:t>Soft Skill Quiz 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1"/>
                </a:solidFill>
              </a:rPr>
              <a:t>Measure how good your soft skills are by answering the following questions.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dirty="0">
                <a:solidFill>
                  <a:schemeClr val="tx1"/>
                </a:solidFill>
              </a:rPr>
              <a:t>CO-WORKER IS VERY NEGATIVE ABOUT YOUR IDEA(S) IN FRONT OF YOUR BOSS.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Do you... </a:t>
            </a:r>
          </a:p>
          <a:p>
            <a:pPr marL="5029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a)    Remind </a:t>
            </a:r>
            <a:r>
              <a:rPr lang="en-US" dirty="0">
                <a:solidFill>
                  <a:schemeClr val="tx1"/>
                </a:solidFill>
              </a:rPr>
              <a:t>your co-worker of their last bad idea. </a:t>
            </a:r>
          </a:p>
          <a:p>
            <a:pPr marL="5029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b)    Say </a:t>
            </a:r>
            <a:r>
              <a:rPr lang="en-US" dirty="0">
                <a:solidFill>
                  <a:schemeClr val="tx1"/>
                </a:solidFill>
              </a:rPr>
              <a:t>nothing. You will get even with this co-worker later. </a:t>
            </a:r>
          </a:p>
          <a:p>
            <a:pPr marL="5029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c)    Get </a:t>
            </a:r>
            <a:r>
              <a:rPr lang="en-US" dirty="0">
                <a:solidFill>
                  <a:schemeClr val="tx1"/>
                </a:solidFill>
              </a:rPr>
              <a:t>angry. </a:t>
            </a:r>
          </a:p>
          <a:p>
            <a:pPr marL="5029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d)    Thank </a:t>
            </a:r>
            <a:r>
              <a:rPr lang="en-US" dirty="0">
                <a:solidFill>
                  <a:schemeClr val="tx1"/>
                </a:solidFill>
              </a:rPr>
              <a:t>your co-worker and promise to consider their feedback.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91345" y="5725020"/>
            <a:ext cx="8509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(</a:t>
            </a:r>
            <a:r>
              <a:rPr lang="en-US" sz="1600" i="1" dirty="0" err="1" smtClean="0"/>
              <a:t>MYTransitions</a:t>
            </a:r>
            <a:r>
              <a:rPr lang="en-US" sz="1600" i="1" dirty="0" smtClean="0"/>
              <a:t> Soft </a:t>
            </a:r>
            <a:r>
              <a:rPr lang="en-US" sz="1600" i="1" dirty="0"/>
              <a:t>Skills </a:t>
            </a:r>
            <a:r>
              <a:rPr lang="en-US" sz="1600" i="1" dirty="0" smtClean="0"/>
              <a:t>Curriculum, </a:t>
            </a:r>
            <a:r>
              <a:rPr lang="en-US" sz="1600" i="1" dirty="0"/>
              <a:t>http://montanayouthtransitions.org/soft-skills-curriculum/)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3733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Kick-off Discussion: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2919" y="2732152"/>
            <a:ext cx="2947482" cy="267804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Soft Skills Quiz</a:t>
            </a:r>
            <a:br>
              <a:rPr lang="en-US" sz="2800" dirty="0" smtClean="0">
                <a:latin typeface="+mj-lt"/>
              </a:rPr>
            </a:br>
            <a:endParaRPr lang="en-US" sz="2800" i="1" dirty="0">
              <a:latin typeface="+mj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31168" y="1450400"/>
            <a:ext cx="8036982" cy="51206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tx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tx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tx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tx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arenR" startAt="2"/>
            </a:pPr>
            <a:r>
              <a:rPr lang="en-US" dirty="0" smtClean="0">
                <a:solidFill>
                  <a:schemeClr val="tx1"/>
                </a:solidFill>
              </a:rPr>
              <a:t>YOUR </a:t>
            </a:r>
            <a:r>
              <a:rPr lang="en-US" dirty="0">
                <a:solidFill>
                  <a:schemeClr val="tx1"/>
                </a:solidFill>
              </a:rPr>
              <a:t>BOSS HAS BEEN LESS TALKATIVE AND FRIENDLY LATELY. 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Do you... </a:t>
            </a:r>
          </a:p>
          <a:p>
            <a:pPr marL="5029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a)    Avoid </a:t>
            </a:r>
            <a:r>
              <a:rPr lang="en-US" dirty="0">
                <a:solidFill>
                  <a:schemeClr val="tx1"/>
                </a:solidFill>
              </a:rPr>
              <a:t>him/her. </a:t>
            </a:r>
            <a:endParaRPr lang="en-US" dirty="0" smtClean="0">
              <a:solidFill>
                <a:schemeClr val="tx1"/>
              </a:solidFill>
            </a:endParaRPr>
          </a:p>
          <a:p>
            <a:pPr marL="5029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b)    Ask </a:t>
            </a:r>
            <a:r>
              <a:rPr lang="en-US" dirty="0">
                <a:solidFill>
                  <a:schemeClr val="tx1"/>
                </a:solidFill>
              </a:rPr>
              <a:t>her feedback on your work performance. </a:t>
            </a:r>
          </a:p>
          <a:p>
            <a:pPr marL="5029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c)    Ask </a:t>
            </a:r>
            <a:r>
              <a:rPr lang="en-US" dirty="0">
                <a:solidFill>
                  <a:schemeClr val="tx1"/>
                </a:solidFill>
              </a:rPr>
              <a:t>others if she has some personal problems going on.  </a:t>
            </a:r>
          </a:p>
          <a:p>
            <a:pPr marL="5029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d)    Look </a:t>
            </a:r>
            <a:r>
              <a:rPr lang="en-US" dirty="0">
                <a:solidFill>
                  <a:schemeClr val="tx1"/>
                </a:solidFill>
              </a:rPr>
              <a:t>for another job, you would rather quit than be fired.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91345" y="5725020"/>
            <a:ext cx="8509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(</a:t>
            </a:r>
            <a:r>
              <a:rPr lang="en-US" sz="1600" i="1" dirty="0" err="1" smtClean="0"/>
              <a:t>MYTransitions</a:t>
            </a:r>
            <a:r>
              <a:rPr lang="en-US" sz="1600" i="1" dirty="0" smtClean="0"/>
              <a:t> Soft </a:t>
            </a:r>
            <a:r>
              <a:rPr lang="en-US" sz="1600" i="1" dirty="0"/>
              <a:t>Skills </a:t>
            </a:r>
            <a:r>
              <a:rPr lang="en-US" sz="1600" i="1" dirty="0" smtClean="0"/>
              <a:t>Curriculum, </a:t>
            </a:r>
            <a:r>
              <a:rPr lang="en-US" sz="1600" i="1" dirty="0"/>
              <a:t>http://montanayouthtransitions.org/soft-skills-curriculum/)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2748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Kick-off Discussion: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2919" y="2732152"/>
            <a:ext cx="2947482" cy="267804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Soft Skills Quiz</a:t>
            </a:r>
            <a:br>
              <a:rPr lang="en-US" sz="2800" dirty="0" smtClean="0">
                <a:latin typeface="+mj-lt"/>
              </a:rPr>
            </a:br>
            <a:endParaRPr lang="en-US" sz="2800" i="1" dirty="0">
              <a:latin typeface="+mj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31168" y="1450400"/>
            <a:ext cx="8036982" cy="51206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tx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tx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tx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tx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arenR" startAt="3"/>
            </a:pPr>
            <a:r>
              <a:rPr lang="en-US" dirty="0">
                <a:solidFill>
                  <a:schemeClr val="tx1"/>
                </a:solidFill>
              </a:rPr>
              <a:t>YOU'VE FOUND OUT THAT YOU ARE THE TARGET OF A NASTY RUMOR AT WORK.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Do you... </a:t>
            </a:r>
          </a:p>
          <a:p>
            <a:pPr marL="5029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a)    Do </a:t>
            </a:r>
            <a:r>
              <a:rPr lang="en-US" dirty="0">
                <a:solidFill>
                  <a:schemeClr val="tx1"/>
                </a:solidFill>
              </a:rPr>
              <a:t>nothing; rumors blow over eventually. </a:t>
            </a:r>
          </a:p>
          <a:p>
            <a:pPr marL="5029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b)    Find </a:t>
            </a:r>
            <a:r>
              <a:rPr lang="en-US" dirty="0">
                <a:solidFill>
                  <a:schemeClr val="tx1"/>
                </a:solidFill>
              </a:rPr>
              <a:t>out who started the rumor and confront them. </a:t>
            </a:r>
          </a:p>
          <a:p>
            <a:pPr marL="5029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c)    Start </a:t>
            </a:r>
            <a:r>
              <a:rPr lang="en-US" dirty="0">
                <a:solidFill>
                  <a:schemeClr val="tx1"/>
                </a:solidFill>
              </a:rPr>
              <a:t>a rumor about someone else to take the spotlight off yourself. </a:t>
            </a:r>
          </a:p>
          <a:p>
            <a:pPr marL="5029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d)    Become </a:t>
            </a:r>
            <a:r>
              <a:rPr lang="en-US" dirty="0">
                <a:solidFill>
                  <a:schemeClr val="tx1"/>
                </a:solidFill>
              </a:rPr>
              <a:t>depressed and distracted.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91345" y="5725020"/>
            <a:ext cx="8509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(</a:t>
            </a:r>
            <a:r>
              <a:rPr lang="en-US" sz="1600" i="1" dirty="0" err="1" smtClean="0"/>
              <a:t>MYTransitions</a:t>
            </a:r>
            <a:r>
              <a:rPr lang="en-US" sz="1600" i="1" dirty="0" smtClean="0"/>
              <a:t> Soft </a:t>
            </a:r>
            <a:r>
              <a:rPr lang="en-US" sz="1600" i="1" dirty="0"/>
              <a:t>Skills </a:t>
            </a:r>
            <a:r>
              <a:rPr lang="en-US" sz="1600" i="1" dirty="0" smtClean="0"/>
              <a:t>Curriculum, </a:t>
            </a:r>
            <a:r>
              <a:rPr lang="en-US" sz="1600" i="1" dirty="0"/>
              <a:t>http://montanayouthtransitions.org/soft-skills-curriculum/)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8601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Kick-off Discussion: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2919" y="2732152"/>
            <a:ext cx="2947482" cy="267804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Soft Skills Quiz</a:t>
            </a:r>
            <a:br>
              <a:rPr lang="en-US" sz="2800" dirty="0" smtClean="0">
                <a:latin typeface="+mj-lt"/>
              </a:rPr>
            </a:br>
            <a:endParaRPr lang="en-US" sz="2800" i="1" dirty="0">
              <a:latin typeface="+mj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31168" y="1450400"/>
            <a:ext cx="8036982" cy="51206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tx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tx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tx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tx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arenR" startAt="4"/>
            </a:pPr>
            <a:r>
              <a:rPr lang="en-US" dirty="0">
                <a:solidFill>
                  <a:schemeClr val="tx1"/>
                </a:solidFill>
              </a:rPr>
              <a:t>A CO-WORKER THAT DOESN'T DO THEIR JOB AS WELL AS YOU DO IS PROMOTED TO A POSITION YOU HAD HOPED FOR.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Do you... </a:t>
            </a:r>
          </a:p>
          <a:p>
            <a:pPr marL="5029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a)    Start </a:t>
            </a:r>
            <a:r>
              <a:rPr lang="en-US" dirty="0">
                <a:solidFill>
                  <a:schemeClr val="tx1"/>
                </a:solidFill>
              </a:rPr>
              <a:t>looking for another job—it is obvious you are not appreciated. </a:t>
            </a:r>
          </a:p>
          <a:p>
            <a:pPr marL="5029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b)    Make </a:t>
            </a:r>
            <a:r>
              <a:rPr lang="en-US" dirty="0">
                <a:solidFill>
                  <a:schemeClr val="tx1"/>
                </a:solidFill>
              </a:rPr>
              <a:t>life difficult for your co-worker. </a:t>
            </a:r>
          </a:p>
          <a:p>
            <a:pPr marL="5029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c)    Ask </a:t>
            </a:r>
            <a:r>
              <a:rPr lang="en-US" dirty="0">
                <a:solidFill>
                  <a:schemeClr val="tx1"/>
                </a:solidFill>
              </a:rPr>
              <a:t>the manager how you could be a stronger candidate next time. </a:t>
            </a:r>
          </a:p>
          <a:p>
            <a:pPr marL="5029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d)    Pout</a:t>
            </a:r>
            <a:r>
              <a:rPr lang="en-US" dirty="0">
                <a:solidFill>
                  <a:schemeClr val="tx1"/>
                </a:solidFill>
              </a:rPr>
              <a:t>, and hope someone notices your hurt feelings.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91345" y="5725020"/>
            <a:ext cx="8509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(</a:t>
            </a:r>
            <a:r>
              <a:rPr lang="en-US" sz="1600" i="1" dirty="0" err="1" smtClean="0"/>
              <a:t>MYTransitions</a:t>
            </a:r>
            <a:r>
              <a:rPr lang="en-US" sz="1600" i="1" dirty="0" smtClean="0"/>
              <a:t> Soft </a:t>
            </a:r>
            <a:r>
              <a:rPr lang="en-US" sz="1600" i="1" dirty="0"/>
              <a:t>Skills </a:t>
            </a:r>
            <a:r>
              <a:rPr lang="en-US" sz="1600" i="1" dirty="0" smtClean="0"/>
              <a:t>Curriculum, </a:t>
            </a:r>
            <a:r>
              <a:rPr lang="en-US" sz="1600" i="1" dirty="0"/>
              <a:t>http://montanayouthtransitions.org/soft-skills-curriculum/)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5211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Kick-off Discussion: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2919" y="2732152"/>
            <a:ext cx="2947482" cy="267804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Soft Skills Quiz</a:t>
            </a:r>
            <a:br>
              <a:rPr lang="en-US" sz="2800" dirty="0" smtClean="0">
                <a:latin typeface="+mj-lt"/>
              </a:rPr>
            </a:br>
            <a:endParaRPr lang="en-US" sz="2800" i="1" dirty="0">
              <a:latin typeface="+mj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31168" y="1450400"/>
            <a:ext cx="8036982" cy="51206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tx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tx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tx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tx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arenR" startAt="5"/>
            </a:pPr>
            <a:r>
              <a:rPr lang="en-US" dirty="0">
                <a:solidFill>
                  <a:schemeClr val="tx1"/>
                </a:solidFill>
              </a:rPr>
              <a:t>YOU ASKED FOR VACATION LEAVE TWO WEEKS IN ADVANCE AND DIDN'T GET </a:t>
            </a:r>
            <a:r>
              <a:rPr lang="en-US" dirty="0" smtClean="0">
                <a:solidFill>
                  <a:schemeClr val="tx1"/>
                </a:solidFill>
              </a:rPr>
              <a:t>IT. 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Do you... </a:t>
            </a:r>
          </a:p>
          <a:p>
            <a:pPr marL="5029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a)    Take </a:t>
            </a:r>
            <a:r>
              <a:rPr lang="en-US" dirty="0">
                <a:solidFill>
                  <a:schemeClr val="tx1"/>
                </a:solidFill>
              </a:rPr>
              <a:t>sick days and be gone anyway. </a:t>
            </a:r>
          </a:p>
          <a:p>
            <a:pPr marL="5029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b)    Quit</a:t>
            </a:r>
            <a:r>
              <a:rPr lang="en-US" dirty="0">
                <a:solidFill>
                  <a:schemeClr val="tx1"/>
                </a:solidFill>
              </a:rPr>
              <a:t>, because your boss isn't </a:t>
            </a:r>
            <a:r>
              <a:rPr lang="en-US" dirty="0" smtClean="0">
                <a:solidFill>
                  <a:schemeClr val="tx1"/>
                </a:solidFill>
              </a:rPr>
              <a:t> flexible </a:t>
            </a:r>
            <a:endParaRPr lang="en-US" dirty="0">
              <a:solidFill>
                <a:schemeClr val="tx1"/>
              </a:solidFill>
            </a:endParaRPr>
          </a:p>
          <a:p>
            <a:pPr marL="845820" lvl="1" indent="-342900">
              <a:buAutoNum type="alphaLcParenR" startAt="3"/>
            </a:pPr>
            <a:r>
              <a:rPr lang="en-US" dirty="0" smtClean="0">
                <a:solidFill>
                  <a:schemeClr val="tx1"/>
                </a:solidFill>
              </a:rPr>
              <a:t>Visit </a:t>
            </a:r>
            <a:r>
              <a:rPr lang="en-US" dirty="0">
                <a:solidFill>
                  <a:schemeClr val="tx1"/>
                </a:solidFill>
              </a:rPr>
              <a:t>with your boss and review vacation policies and as well as dates that  </a:t>
            </a:r>
            <a:r>
              <a:rPr lang="en-US" dirty="0" smtClean="0">
                <a:solidFill>
                  <a:schemeClr val="tx1"/>
                </a:solidFill>
              </a:rPr>
              <a:t>    vacation </a:t>
            </a:r>
            <a:r>
              <a:rPr lang="en-US" dirty="0">
                <a:solidFill>
                  <a:schemeClr val="tx1"/>
                </a:solidFill>
              </a:rPr>
              <a:t>leave is available. </a:t>
            </a:r>
          </a:p>
          <a:p>
            <a:pPr marL="5029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d)    Complain </a:t>
            </a:r>
            <a:r>
              <a:rPr lang="en-US" dirty="0">
                <a:solidFill>
                  <a:schemeClr val="tx1"/>
                </a:solidFill>
              </a:rPr>
              <a:t>to your co-workers about how unfair your boss is.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91345" y="5725020"/>
            <a:ext cx="8509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(</a:t>
            </a:r>
            <a:r>
              <a:rPr lang="en-US" sz="1600" i="1" dirty="0" err="1" smtClean="0"/>
              <a:t>MYTransitions</a:t>
            </a:r>
            <a:r>
              <a:rPr lang="en-US" sz="1600" i="1" dirty="0" smtClean="0"/>
              <a:t> Soft </a:t>
            </a:r>
            <a:r>
              <a:rPr lang="en-US" sz="1600" i="1" dirty="0"/>
              <a:t>Skills </a:t>
            </a:r>
            <a:r>
              <a:rPr lang="en-US" sz="1600" i="1" dirty="0" smtClean="0"/>
              <a:t>Curriculum, </a:t>
            </a:r>
            <a:r>
              <a:rPr lang="en-US" sz="1600" i="1" dirty="0"/>
              <a:t>http://montanayouthtransitions.org/soft-skills-curriculum/)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2326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Kick-off Discussion: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2919" y="2732152"/>
            <a:ext cx="2947482" cy="267804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Soft Skills Quiz</a:t>
            </a:r>
            <a:br>
              <a:rPr lang="en-US" sz="2800" dirty="0" smtClean="0">
                <a:latin typeface="+mj-lt"/>
              </a:rPr>
            </a:br>
            <a:endParaRPr lang="en-US" sz="2800" i="1" dirty="0">
              <a:latin typeface="+mj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31168" y="1450400"/>
            <a:ext cx="8036982" cy="51206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tx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tx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tx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tx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arenR" startAt="6"/>
            </a:pPr>
            <a:r>
              <a:rPr lang="en-US" dirty="0">
                <a:solidFill>
                  <a:schemeClr val="tx1"/>
                </a:solidFill>
              </a:rPr>
              <a:t>YOU MAKE A MISTAKE THAT COULD COST THE COMPANY A LOT OF </a:t>
            </a:r>
            <a:r>
              <a:rPr lang="en-US" dirty="0" smtClean="0">
                <a:solidFill>
                  <a:schemeClr val="tx1"/>
                </a:solidFill>
              </a:rPr>
              <a:t>MONEY. 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Do you... </a:t>
            </a:r>
          </a:p>
          <a:p>
            <a:pPr marL="5029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a)    Tell </a:t>
            </a:r>
            <a:r>
              <a:rPr lang="en-US" dirty="0">
                <a:solidFill>
                  <a:schemeClr val="tx1"/>
                </a:solidFill>
              </a:rPr>
              <a:t>your boss immediately and ask for advice on minimizing the damage. </a:t>
            </a:r>
          </a:p>
          <a:p>
            <a:pPr marL="5029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b)    Resign </a:t>
            </a:r>
            <a:r>
              <a:rPr lang="en-US" dirty="0">
                <a:solidFill>
                  <a:schemeClr val="tx1"/>
                </a:solidFill>
              </a:rPr>
              <a:t>as quickly as possible. </a:t>
            </a:r>
          </a:p>
          <a:p>
            <a:pPr marL="5029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c)    Try </a:t>
            </a:r>
            <a:r>
              <a:rPr lang="en-US" dirty="0">
                <a:solidFill>
                  <a:schemeClr val="tx1"/>
                </a:solidFill>
              </a:rPr>
              <a:t>to cover up the error, hoping nobody finds out. </a:t>
            </a:r>
          </a:p>
          <a:p>
            <a:pPr marL="5029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d)    Blame </a:t>
            </a:r>
            <a:r>
              <a:rPr lang="en-US" dirty="0">
                <a:solidFill>
                  <a:schemeClr val="tx1"/>
                </a:solidFill>
              </a:rPr>
              <a:t>others for their part; you won't take the heat alone.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91345" y="5725020"/>
            <a:ext cx="8509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(</a:t>
            </a:r>
            <a:r>
              <a:rPr lang="en-US" sz="1600" i="1" dirty="0" err="1" smtClean="0"/>
              <a:t>MYTransitions</a:t>
            </a:r>
            <a:r>
              <a:rPr lang="en-US" sz="1600" i="1" dirty="0" smtClean="0"/>
              <a:t> Soft </a:t>
            </a:r>
            <a:r>
              <a:rPr lang="en-US" sz="1600" i="1" dirty="0"/>
              <a:t>Skills </a:t>
            </a:r>
            <a:r>
              <a:rPr lang="en-US" sz="1600" i="1" dirty="0" smtClean="0"/>
              <a:t>Curriculum, </a:t>
            </a:r>
            <a:r>
              <a:rPr lang="en-US" sz="1600" i="1" dirty="0"/>
              <a:t>http://montanayouthtransitions.org/soft-skills-curriculum/)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3257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Kick-off Discussion: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2919" y="2732152"/>
            <a:ext cx="2947482" cy="267804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Soft Skills Quiz</a:t>
            </a:r>
            <a:br>
              <a:rPr lang="en-US" sz="2800" dirty="0" smtClean="0">
                <a:latin typeface="+mj-lt"/>
              </a:rPr>
            </a:br>
            <a:endParaRPr lang="en-US" sz="2800" i="1" dirty="0">
              <a:latin typeface="+mj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31168" y="1450400"/>
            <a:ext cx="8036982" cy="51206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tx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tx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tx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tx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arenR" startAt="7"/>
            </a:pPr>
            <a:r>
              <a:rPr lang="en-US" dirty="0">
                <a:solidFill>
                  <a:schemeClr val="tx1"/>
                </a:solidFill>
              </a:rPr>
              <a:t>A CO-WORKER OFTEN GOSSIPS ABOUT MANAGEMENT AND IT'S HARD NOT TO LISTEN</a:t>
            </a:r>
            <a:r>
              <a:rPr lang="en-US" dirty="0" smtClean="0">
                <a:solidFill>
                  <a:schemeClr val="tx1"/>
                </a:solidFill>
              </a:rPr>
              <a:t>! 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Do you... </a:t>
            </a:r>
          </a:p>
          <a:p>
            <a:pPr marL="5029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a)    Listen eagerly, but never repeat what you hear. </a:t>
            </a:r>
          </a:p>
          <a:p>
            <a:pPr marL="5029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b)    Tell </a:t>
            </a:r>
            <a:r>
              <a:rPr lang="en-US" dirty="0">
                <a:solidFill>
                  <a:schemeClr val="tx1"/>
                </a:solidFill>
              </a:rPr>
              <a:t>her what you think of her lack of loyalty. </a:t>
            </a:r>
          </a:p>
          <a:p>
            <a:pPr marL="5029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c)    Let </a:t>
            </a:r>
            <a:r>
              <a:rPr lang="en-US" dirty="0">
                <a:solidFill>
                  <a:schemeClr val="tx1"/>
                </a:solidFill>
              </a:rPr>
              <a:t>your boss know your co-worker is gossiping. </a:t>
            </a:r>
          </a:p>
          <a:p>
            <a:pPr marL="5029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d)    Tell </a:t>
            </a:r>
            <a:r>
              <a:rPr lang="en-US" dirty="0">
                <a:solidFill>
                  <a:schemeClr val="tx1"/>
                </a:solidFill>
              </a:rPr>
              <a:t>her you are not interested, and change the subject quickly.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91345" y="5725020"/>
            <a:ext cx="8509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(</a:t>
            </a:r>
            <a:r>
              <a:rPr lang="en-US" sz="1600" i="1" dirty="0" err="1" smtClean="0"/>
              <a:t>MYTransitions</a:t>
            </a:r>
            <a:r>
              <a:rPr lang="en-US" sz="1600" i="1" dirty="0" smtClean="0"/>
              <a:t> Soft </a:t>
            </a:r>
            <a:r>
              <a:rPr lang="en-US" sz="1600" i="1" dirty="0"/>
              <a:t>Skills </a:t>
            </a:r>
            <a:r>
              <a:rPr lang="en-US" sz="1600" i="1" dirty="0" smtClean="0"/>
              <a:t>Curriculum, </a:t>
            </a:r>
            <a:r>
              <a:rPr lang="en-US" sz="1600" i="1" dirty="0"/>
              <a:t>http://montanayouthtransitions.org/soft-skills-curriculum/)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004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Kick-off Discussion: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2919" y="2732152"/>
            <a:ext cx="2947482" cy="267804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Soft Skills Quiz</a:t>
            </a:r>
            <a:br>
              <a:rPr lang="en-US" sz="2800" dirty="0" smtClean="0">
                <a:latin typeface="+mj-lt"/>
              </a:rPr>
            </a:br>
            <a:endParaRPr lang="en-US" sz="2800" i="1" dirty="0">
              <a:latin typeface="+mj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31168" y="1450400"/>
            <a:ext cx="8036982" cy="51206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tx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tx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tx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tx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arenR" startAt="8"/>
            </a:pPr>
            <a:r>
              <a:rPr lang="en-US" dirty="0">
                <a:solidFill>
                  <a:schemeClr val="tx1"/>
                </a:solidFill>
              </a:rPr>
              <a:t>YOUR BOSS GAVE YOU A VERBAL REPRIMAND FOR TALKING ON YOUR CELL PHONE AT WORK AFTER YOUR MOM CALLED YOU TO ASK YOU TO BRING PIZZA HOME FOR DINNER. 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Do you... </a:t>
            </a:r>
          </a:p>
          <a:p>
            <a:pPr marL="5029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a)    Explain </a:t>
            </a:r>
            <a:r>
              <a:rPr lang="en-US" dirty="0">
                <a:solidFill>
                  <a:schemeClr val="tx1"/>
                </a:solidFill>
              </a:rPr>
              <a:t>that it was just your mom and it is not a big deal. </a:t>
            </a:r>
          </a:p>
          <a:p>
            <a:pPr marL="5029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b)    Apologize </a:t>
            </a:r>
            <a:r>
              <a:rPr lang="en-US" dirty="0">
                <a:solidFill>
                  <a:schemeClr val="tx1"/>
                </a:solidFill>
              </a:rPr>
              <a:t>and review technology policies at work if unsure what is  </a:t>
            </a:r>
            <a:r>
              <a:rPr lang="en-US" dirty="0" smtClean="0">
                <a:solidFill>
                  <a:schemeClr val="tx1"/>
                </a:solidFill>
              </a:rPr>
              <a:t>  	allowed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marL="5029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c)    Complain </a:t>
            </a:r>
            <a:r>
              <a:rPr lang="en-US" dirty="0">
                <a:solidFill>
                  <a:schemeClr val="tx1"/>
                </a:solidFill>
              </a:rPr>
              <a:t>to customers nearby about how unfair the employer is and that </a:t>
            </a:r>
            <a:r>
              <a:rPr lang="en-US" dirty="0" smtClean="0">
                <a:solidFill>
                  <a:schemeClr val="tx1"/>
                </a:solidFill>
              </a:rPr>
              <a:t>	he </a:t>
            </a:r>
            <a:r>
              <a:rPr lang="en-US" dirty="0">
                <a:solidFill>
                  <a:schemeClr val="tx1"/>
                </a:solidFill>
              </a:rPr>
              <a:t>lives in the dark ages.</a:t>
            </a:r>
          </a:p>
          <a:p>
            <a:pPr marL="5029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d)    Call </a:t>
            </a:r>
            <a:r>
              <a:rPr lang="en-US" dirty="0">
                <a:solidFill>
                  <a:schemeClr val="tx1"/>
                </a:solidFill>
              </a:rPr>
              <a:t>the pizza place and order the pizza for your mom and then go back to </a:t>
            </a:r>
            <a:r>
              <a:rPr lang="en-US" dirty="0" smtClean="0">
                <a:solidFill>
                  <a:schemeClr val="tx1"/>
                </a:solidFill>
              </a:rPr>
              <a:t>	work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91345" y="5725020"/>
            <a:ext cx="8509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(</a:t>
            </a:r>
            <a:r>
              <a:rPr lang="en-US" sz="1600" i="1" dirty="0" err="1" smtClean="0"/>
              <a:t>MYTransitions</a:t>
            </a:r>
            <a:r>
              <a:rPr lang="en-US" sz="1600" i="1" dirty="0" smtClean="0"/>
              <a:t> Soft </a:t>
            </a:r>
            <a:r>
              <a:rPr lang="en-US" sz="1600" i="1" dirty="0"/>
              <a:t>Skills </a:t>
            </a:r>
            <a:r>
              <a:rPr lang="en-US" sz="1600" i="1" dirty="0" smtClean="0"/>
              <a:t>Curriculum, </a:t>
            </a:r>
            <a:r>
              <a:rPr lang="en-US" sz="1600" i="1" dirty="0"/>
              <a:t>http://montanayouthtransitions.org/soft-skills-curriculum/)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3137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Frame">
  <a:themeElements>
    <a:clrScheme name="PEPNET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2B3383"/>
      </a:accent1>
      <a:accent2>
        <a:srgbClr val="FAB900"/>
      </a:accent2>
      <a:accent3>
        <a:srgbClr val="E98623"/>
      </a:accent3>
      <a:accent4>
        <a:srgbClr val="6B4E71"/>
      </a:accent4>
      <a:accent5>
        <a:srgbClr val="32495E"/>
      </a:accent5>
      <a:accent6>
        <a:srgbClr val="D95D39"/>
      </a:accent6>
      <a:hlink>
        <a:srgbClr val="90BB23"/>
      </a:hlink>
      <a:folHlink>
        <a:srgbClr val="EE7008"/>
      </a:folHlink>
    </a:clrScheme>
    <a:fontScheme name="Corbe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MapIt Section 1 template" id="{23F11A74-5051-FD42-9697-29FC5CD80118}" vid="{D8C876DF-E026-0D4D-B5B3-1F99608BC7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MapIt Section 1 template</Template>
  <TotalTime>911</TotalTime>
  <Words>794</Words>
  <Application>Microsoft Office PowerPoint</Application>
  <PresentationFormat>Custom</PresentationFormat>
  <Paragraphs>103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Frame</vt:lpstr>
      <vt:lpstr>Soft Skills</vt:lpstr>
      <vt:lpstr>Kick-off Discussion:  </vt:lpstr>
      <vt:lpstr>Kick-off Discussion:  </vt:lpstr>
      <vt:lpstr>Kick-off Discussion:  </vt:lpstr>
      <vt:lpstr>Kick-off Discussion:  </vt:lpstr>
      <vt:lpstr>Kick-off Discussion:  </vt:lpstr>
      <vt:lpstr>Kick-off Discussion:  </vt:lpstr>
      <vt:lpstr>Kick-off Discussion:  </vt:lpstr>
      <vt:lpstr>Kick-off Discussion:  </vt:lpstr>
      <vt:lpstr>Kick-off Discussion:  </vt:lpstr>
      <vt:lpstr>Kick-off Discussion:   </vt:lpstr>
      <vt:lpstr>What skills are needed to be a news reporter?   </vt:lpstr>
      <vt:lpstr>Your Turn: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 Skills</dc:title>
  <dc:creator>Dadmun, Melissa</dc:creator>
  <cp:lastModifiedBy>samudra</cp:lastModifiedBy>
  <cp:revision>38</cp:revision>
  <cp:lastPrinted>2017-05-03T16:45:32Z</cp:lastPrinted>
  <dcterms:created xsi:type="dcterms:W3CDTF">2017-05-02T19:10:07Z</dcterms:created>
  <dcterms:modified xsi:type="dcterms:W3CDTF">2017-09-08T07:22:17Z</dcterms:modified>
</cp:coreProperties>
</file>