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64" r:id="rId1"/>
  </p:sldMasterIdLst>
  <p:handoutMasterIdLst>
    <p:handoutMasterId r:id="rId18"/>
  </p:handoutMasterIdLst>
  <p:sldIdLst>
    <p:sldId id="270" r:id="rId2"/>
    <p:sldId id="271" r:id="rId3"/>
    <p:sldId id="272" r:id="rId4"/>
    <p:sldId id="262" r:id="rId5"/>
    <p:sldId id="264" r:id="rId6"/>
    <p:sldId id="267" r:id="rId7"/>
    <p:sldId id="257" r:id="rId8"/>
    <p:sldId id="258" r:id="rId9"/>
    <p:sldId id="261" r:id="rId10"/>
    <p:sldId id="259" r:id="rId11"/>
    <p:sldId id="260" r:id="rId12"/>
    <p:sldId id="268" r:id="rId13"/>
    <p:sldId id="273" r:id="rId14"/>
    <p:sldId id="274" r:id="rId15"/>
    <p:sldId id="275" r:id="rId16"/>
    <p:sldId id="276" r:id="rId17"/>
  </p:sldIdLst>
  <p:sldSz cx="12192000" cy="6858000"/>
  <p:notesSz cx="7010400" cy="9296400"/>
  <p:custDataLst>
    <p:tags r:id="rId1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3" autoAdjust="0"/>
    <p:restoredTop sz="86270" autoAdjust="0"/>
  </p:normalViewPr>
  <p:slideViewPr>
    <p:cSldViewPr snapToGrid="0">
      <p:cViewPr varScale="1">
        <p:scale>
          <a:sx n="101" d="100"/>
          <a:sy n="101" d="100"/>
        </p:scale>
        <p:origin x="-108" y="-306"/>
      </p:cViewPr>
      <p:guideLst>
        <p:guide orient="horz" pos="2160"/>
        <p:guide orient="horz" pos="960"/>
        <p:guide pos="3840"/>
        <p:guide pos="4212"/>
        <p:guide pos="7493"/>
        <p:guide pos="2527"/>
        <p:guide pos="223"/>
      </p:guideLst>
    </p:cSldViewPr>
  </p:slideViewPr>
  <p:outlineViewPr>
    <p:cViewPr>
      <p:scale>
        <a:sx n="33" d="100"/>
        <a:sy n="33" d="100"/>
      </p:scale>
      <p:origin x="48" y="1408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9994F7A-873A-47FA-A7A4-689CA7410545}" type="datetimeFigureOut">
              <a:rPr lang="en-US" smtClean="0"/>
              <a:t>07-Sep-17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4262213-E5B7-46F1-A9E4-1933F4895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4194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0" t="53526" r="-7124" b="9869"/>
          <a:stretch/>
        </p:blipFill>
        <p:spPr>
          <a:xfrm rot="16200000">
            <a:off x="-867844" y="867843"/>
            <a:ext cx="6857999" cy="51223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" y="1"/>
            <a:ext cx="12229464" cy="192178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70422" y="557939"/>
            <a:ext cx="6510504" cy="1363851"/>
          </a:xfrm>
        </p:spPr>
        <p:txBody>
          <a:bodyPr anchor="b">
            <a:normAutofit/>
          </a:bodyPr>
          <a:lstStyle>
            <a:lvl1pPr algn="ctr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86382" y="3130658"/>
            <a:ext cx="5194544" cy="2691915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86B75A-687E-405C-8A0B-8D00578BA2C3}" type="datetimeFigureOut">
              <a:rPr lang="en-US" smtClean="0"/>
              <a:pPr/>
              <a:t>07-Sep-17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79" y="1037347"/>
            <a:ext cx="4580639" cy="58206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422" y="2255851"/>
            <a:ext cx="1067849" cy="10678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77" y="5710376"/>
            <a:ext cx="1655393" cy="95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8506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927105" y="1347508"/>
            <a:ext cx="7727620" cy="5076328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6032" y="1408176"/>
            <a:ext cx="2834640" cy="1016972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2594113"/>
            <a:ext cx="2834640" cy="3479889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Clr>
                <a:schemeClr val="bg1"/>
              </a:buClr>
              <a:buFont typeface="Arial" charset="0"/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4122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9268" y="1123836"/>
            <a:ext cx="7315200" cy="4860911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52919" y="1408176"/>
            <a:ext cx="2947482" cy="505225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845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1224366"/>
            <a:ext cx="2819400" cy="471923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1224366"/>
            <a:ext cx="7315200" cy="476495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674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177878" y="1406472"/>
            <a:ext cx="7315200" cy="4846320"/>
          </a:xfrm>
        </p:spPr>
        <p:txBody>
          <a:bodyPr anchor="t"/>
          <a:lstStyle>
            <a:lvl1pPr>
              <a:buClr>
                <a:schemeClr val="tx1"/>
              </a:buClr>
              <a:defRPr sz="2000"/>
            </a:lvl1pPr>
            <a:lvl2pPr>
              <a:buClr>
                <a:schemeClr val="tx1"/>
              </a:buClr>
              <a:defRPr sz="1800"/>
            </a:lvl2pPr>
            <a:lvl3pPr>
              <a:buClr>
                <a:schemeClr val="tx1"/>
              </a:buClr>
              <a:defRPr sz="1600"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252919" y="1408176"/>
            <a:ext cx="2947482" cy="505225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928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440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1408176"/>
            <a:ext cx="3474720" cy="4865483"/>
          </a:xfrm>
        </p:spPr>
        <p:txBody>
          <a:bodyPr/>
          <a:lstStyle>
            <a:lvl1pPr>
              <a:buClr>
                <a:schemeClr val="tx1"/>
              </a:buCl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1408176"/>
            <a:ext cx="3474720" cy="486548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252919" y="1408176"/>
            <a:ext cx="2947482" cy="505225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435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40817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231552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40817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231552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52919" y="1408176"/>
            <a:ext cx="2947482" cy="505225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182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252919" y="1408176"/>
            <a:ext cx="2947482" cy="505225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498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745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8" t="2285" r="54316" b="3069"/>
          <a:stretch/>
        </p:blipFill>
        <p:spPr>
          <a:xfrm rot="16200000">
            <a:off x="5663944" y="-5663947"/>
            <a:ext cx="864111" cy="121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135" y="85116"/>
            <a:ext cx="1293615" cy="74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95967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7817" y="1406472"/>
            <a:ext cx="7315200" cy="4846320"/>
          </a:xfrm>
        </p:spPr>
        <p:txBody>
          <a:bodyPr anchor="t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6032" y="1408176"/>
            <a:ext cx="2834640" cy="1016972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2594113"/>
            <a:ext cx="2834640" cy="3479889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Clr>
                <a:schemeClr val="bg1"/>
              </a:buClr>
              <a:buFont typeface="Arial" charset="0"/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7216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8" t="2285" r="54316" b="3069"/>
          <a:stretch/>
        </p:blipFill>
        <p:spPr>
          <a:xfrm rot="16200000">
            <a:off x="5663944" y="-5663947"/>
            <a:ext cx="864111" cy="12192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" y="864108"/>
            <a:ext cx="3443590" cy="599389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408176"/>
            <a:ext cx="2947482" cy="501319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1300734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135" y="85116"/>
            <a:ext cx="1293615" cy="74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85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spc="-60" baseline="0">
          <a:solidFill>
            <a:srgbClr val="FFFFFF"/>
          </a:solidFill>
          <a:latin typeface="Cambria" charset="0"/>
          <a:ea typeface="Cambria" charset="0"/>
          <a:cs typeface="Cambria" charset="0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australiancurriculumf-6resources.blogspot.com/2013/04/gardner-multiple-intelligences.html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c.edu/__data/assets/pdf_file/0003/13395/Learning-Styles-Inventory.pdf" TargetMode="External"/><Relationship Id="rId7" Type="http://schemas.openxmlformats.org/officeDocument/2006/relationships/image" Target="../media/image28.png"/><Relationship Id="rId2" Type="http://schemas.openxmlformats.org/officeDocument/2006/relationships/hyperlink" Target="https://wvde.state.wv.us/counselors/links/students/documents/9.8.1-Learning_styles_assessment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webtools.ncsu.edu/learningstyles/" TargetMode="External"/><Relationship Id="rId5" Type="http://schemas.openxmlformats.org/officeDocument/2006/relationships/hyperlink" Target="http://montanayouthtransitions.org/wp-content/uploads/2015/12/lsi.pdf" TargetMode="External"/><Relationship Id="rId4" Type="http://schemas.openxmlformats.org/officeDocument/2006/relationships/hyperlink" Target="https://transitioncoalition.org/wp-content/uploads/2015/05/C-cite.pdf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ucksters.com/biography/uspresidents/abrahamlincoln.php" TargetMode="External"/><Relationship Id="rId2" Type="http://schemas.openxmlformats.org/officeDocument/2006/relationships/hyperlink" Target="https://www.commonlit.org/texts/honest-ab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hyperlink" Target="https://youtu.be/fTjYG1Tyaos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jpg"/><Relationship Id="rId10" Type="http://schemas.openxmlformats.org/officeDocument/2006/relationships/image" Target="../media/image15.jp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australiancurriculumf-6resources.blogspot.com/2013/04/gardner-multiple-intelligences.html" TargetMode="External"/><Relationship Id="rId3" Type="http://schemas.openxmlformats.org/officeDocument/2006/relationships/hyperlink" Target="http://www.literacynet.org/mi/home.html" TargetMode="External"/><Relationship Id="rId7" Type="http://schemas.openxmlformats.org/officeDocument/2006/relationships/hyperlink" Target="https://youtu.be/TLvHSuCBEO8" TargetMode="External"/><Relationship Id="rId2" Type="http://schemas.openxmlformats.org/officeDocument/2006/relationships/hyperlink" Target="https://www.teacherspayteachers.com/Product/Multiple-Intelligences-Survey-for-Kids-Free-20084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s2EdujrM0vA" TargetMode="External"/><Relationship Id="rId5" Type="http://schemas.openxmlformats.org/officeDocument/2006/relationships/hyperlink" Target="http://kids.lovetoknow.com/wiki/Multiple_Intelligence_Test_for_Children" TargetMode="External"/><Relationship Id="rId4" Type="http://schemas.openxmlformats.org/officeDocument/2006/relationships/hyperlink" Target="https://www.edutopia.org/multiple-intelligences-assessment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96053" y="35551"/>
            <a:ext cx="7315200" cy="1518605"/>
          </a:xfrm>
        </p:spPr>
        <p:txBody>
          <a:bodyPr/>
          <a:lstStyle/>
          <a:p>
            <a:r>
              <a:rPr lang="en-US" dirty="0" smtClean="0"/>
              <a:t>Strengths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503332" y="2426329"/>
            <a:ext cx="4469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Learning Objectives:</a:t>
            </a:r>
            <a:endParaRPr lang="en-US" sz="3200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6686382" y="3130658"/>
            <a:ext cx="5194544" cy="26919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charset="0"/>
              <a:buChar char="•"/>
            </a:pPr>
            <a:r>
              <a:rPr lang="en-US" dirty="0"/>
              <a:t>Students can define the meaning of “strength”.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Students can recognize strengths in others.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Students can identify five of their personal strengths.</a:t>
            </a:r>
          </a:p>
        </p:txBody>
      </p:sp>
    </p:spTree>
    <p:extLst>
      <p:ext uri="{BB962C8B-B14F-4D97-AF65-F5344CB8AC3E}">
        <p14:creationId xmlns:p14="http://schemas.microsoft.com/office/powerpoint/2010/main" val="342112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52919" y="1408176"/>
            <a:ext cx="2947482" cy="5052259"/>
          </a:xfrm>
        </p:spPr>
        <p:txBody>
          <a:bodyPr>
            <a:normAutofit/>
          </a:bodyPr>
          <a:lstStyle/>
          <a:p>
            <a:r>
              <a:rPr lang="en-US" dirty="0" smtClean="0"/>
              <a:t>Application Activity: 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2800" dirty="0" smtClean="0">
                <a:latin typeface="+mj-lt"/>
              </a:rPr>
              <a:t> </a:t>
            </a:r>
            <a:endParaRPr lang="en-US" sz="2800" dirty="0">
              <a:latin typeface="+mj-l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52919" y="2732152"/>
            <a:ext cx="2947482" cy="361149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60" baseline="0">
                <a:solidFill>
                  <a:srgbClr val="FFFFFF"/>
                </a:solidFill>
                <a:latin typeface="Cambria" charset="0"/>
                <a:ea typeface="Cambria" charset="0"/>
                <a:cs typeface="Cambria" charset="0"/>
              </a:defRPr>
            </a:lvl1pPr>
          </a:lstStyle>
          <a:p>
            <a:r>
              <a:rPr lang="en-US" sz="2800" dirty="0">
                <a:latin typeface="+mj-lt"/>
              </a:rPr>
              <a:t>Multiple Intelligence Theory</a:t>
            </a:r>
            <a:br>
              <a:rPr lang="en-US" sz="2800" dirty="0">
                <a:latin typeface="+mj-lt"/>
              </a:rPr>
            </a:br>
            <a:endParaRPr lang="en-US" sz="2800" dirty="0">
              <a:latin typeface="+mj-lt"/>
            </a:endParaRPr>
          </a:p>
        </p:txBody>
      </p:sp>
      <p:pic>
        <p:nvPicPr>
          <p:cNvPr id="7" name="image" descr="Gardner's multiple intelligences,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383" y="1457325"/>
            <a:ext cx="6889033" cy="4846638"/>
          </a:xfrm>
        </p:spPr>
      </p:pic>
      <p:sp>
        <p:nvSpPr>
          <p:cNvPr id="8" name="TextBox 7"/>
          <p:cNvSpPr txBox="1"/>
          <p:nvPr/>
        </p:nvSpPr>
        <p:spPr>
          <a:xfrm>
            <a:off x="3923376" y="6238875"/>
            <a:ext cx="84041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(Image retrieved from </a:t>
            </a:r>
            <a:r>
              <a:rPr lang="en-US" sz="1200" i="1" u="sng" dirty="0">
                <a:hlinkClick r:id="rId3"/>
              </a:rPr>
              <a:t>http://</a:t>
            </a:r>
            <a:r>
              <a:rPr lang="en-US" sz="1200" i="1" u="sng" dirty="0" smtClean="0">
                <a:hlinkClick r:id="rId3"/>
              </a:rPr>
              <a:t>australiancurriculumf-6resources.blogspot.com/2013/04/gardner-multiple-intelligences.html</a:t>
            </a:r>
            <a:r>
              <a:rPr lang="en-US" sz="1200" i="1" u="sng" dirty="0" smtClean="0"/>
              <a:t>)</a:t>
            </a:r>
            <a:r>
              <a:rPr lang="en-US" sz="1200" i="1" dirty="0" smtClean="0"/>
              <a:t> 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98193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Application Activity: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52919" y="2732152"/>
            <a:ext cx="2947482" cy="361149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60" baseline="0">
                <a:solidFill>
                  <a:srgbClr val="FFFFFF"/>
                </a:solidFill>
                <a:latin typeface="Cambria" charset="0"/>
                <a:ea typeface="Cambria" charset="0"/>
                <a:cs typeface="Cambria" charset="0"/>
              </a:defRPr>
            </a:lvl1pPr>
          </a:lstStyle>
          <a:p>
            <a:r>
              <a:rPr lang="en-US" sz="2800" dirty="0">
                <a:latin typeface="+mj-lt"/>
              </a:rPr>
              <a:t>Multiple Intelligence Theory</a:t>
            </a:r>
            <a:br>
              <a:rPr lang="en-US" sz="2800" dirty="0">
                <a:latin typeface="+mj-lt"/>
              </a:rPr>
            </a:br>
            <a:endParaRPr lang="en-US" sz="2800" dirty="0">
              <a:latin typeface="+mj-lt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911178" y="1444572"/>
            <a:ext cx="4792375" cy="484632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Your results: 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Do your results surprise you?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Do you agree?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Did you already know this about yourself?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Do you disagree with anything?</a:t>
            </a:r>
          </a:p>
          <a:p>
            <a:pPr marL="502920" lvl="1" indent="0">
              <a:buNone/>
            </a:pP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Reminder: Scoring low in a particular area doesn’t necessarily mean that it’s an area of </a:t>
            </a:r>
            <a:r>
              <a:rPr lang="en-US" dirty="0" smtClean="0"/>
              <a:t>weakness</a:t>
            </a:r>
            <a:r>
              <a:rPr lang="en-US" dirty="0" smtClean="0"/>
              <a:t>.  </a:t>
            </a:r>
            <a:endParaRPr lang="en-US" dirty="0"/>
          </a:p>
        </p:txBody>
      </p:sp>
      <p:pic>
        <p:nvPicPr>
          <p:cNvPr id="7" name="image" descr="Multiple Intelligence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553" y="1529472"/>
            <a:ext cx="3132306" cy="256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41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Application Activity: </a:t>
            </a:r>
          </a:p>
          <a:p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52919" y="2732152"/>
            <a:ext cx="2947482" cy="361149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60" baseline="0">
                <a:solidFill>
                  <a:srgbClr val="FFFFFF"/>
                </a:solidFill>
                <a:latin typeface="Cambria" charset="0"/>
                <a:ea typeface="Cambria" charset="0"/>
                <a:cs typeface="Cambria" charset="0"/>
              </a:defRPr>
            </a:lvl1pPr>
          </a:lstStyle>
          <a:p>
            <a:r>
              <a:rPr lang="en-US" sz="2800" dirty="0">
                <a:latin typeface="+mj-lt"/>
              </a:rPr>
              <a:t>Learning Styles Inventory</a:t>
            </a:r>
            <a:br>
              <a:rPr lang="en-US" sz="2800" dirty="0">
                <a:latin typeface="+mj-lt"/>
              </a:rPr>
            </a:br>
            <a:r>
              <a:rPr lang="en-US" sz="2800" dirty="0">
                <a:latin typeface="+mj-lt"/>
              </a:rPr>
              <a:t/>
            </a:r>
            <a:br>
              <a:rPr lang="en-US" sz="2800" dirty="0">
                <a:latin typeface="+mj-lt"/>
              </a:rPr>
            </a:br>
            <a:endParaRPr lang="en-US" sz="2800" dirty="0">
              <a:latin typeface="+mj-lt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893856" y="1431014"/>
            <a:ext cx="8001281" cy="51206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/>
              <a:t>Understanding how one learns best, can help support success in different settings.  </a:t>
            </a:r>
          </a:p>
          <a:p>
            <a:pPr marL="0" indent="0" algn="ctr">
              <a:buNone/>
            </a:pPr>
            <a:endParaRPr lang="en-US" sz="1000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Teachers: Choose a Learning Style Inventory: 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hlinkClick r:id="rId2"/>
              </a:rPr>
              <a:t>Got Style? Understanding your own way of Learning</a:t>
            </a:r>
            <a:endParaRPr lang="en-US" dirty="0" smtClean="0"/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hlinkClick r:id="rId3"/>
              </a:rPr>
              <a:t>Learning Styles Inventory, </a:t>
            </a:r>
            <a:r>
              <a:rPr lang="en-US" dirty="0" smtClean="0"/>
              <a:t>Teaching and Learning Center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hlinkClick r:id="rId4"/>
              </a:rPr>
              <a:t>C.I.T.E Learning Styles Instrument</a:t>
            </a:r>
            <a:r>
              <a:rPr lang="en-US" dirty="0" smtClean="0"/>
              <a:t>, by </a:t>
            </a:r>
            <a:r>
              <a:rPr lang="en-US" dirty="0"/>
              <a:t>T</a:t>
            </a:r>
            <a:r>
              <a:rPr lang="en-US" dirty="0" smtClean="0"/>
              <a:t>ransition Coalition 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hlinkClick r:id="rId5"/>
              </a:rPr>
              <a:t>Learning Styles Inventory (LSI)</a:t>
            </a:r>
            <a:endParaRPr lang="en-US" dirty="0" smtClean="0"/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hlinkClick r:id="rId6"/>
              </a:rPr>
              <a:t>Learning Styles Questionnaire, </a:t>
            </a:r>
            <a:r>
              <a:rPr lang="en-US" dirty="0" smtClean="0"/>
              <a:t>by NC State University</a:t>
            </a:r>
          </a:p>
          <a:p>
            <a:pPr marL="50292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image" descr="Learning Style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382" y="4522516"/>
            <a:ext cx="2343150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1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Application Activity: </a:t>
            </a:r>
          </a:p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52919" y="2732152"/>
            <a:ext cx="2947482" cy="361149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60" baseline="0">
                <a:solidFill>
                  <a:srgbClr val="FFFFFF"/>
                </a:solidFill>
                <a:latin typeface="Cambria" charset="0"/>
                <a:ea typeface="Cambria" charset="0"/>
                <a:cs typeface="Cambria" charset="0"/>
              </a:defRPr>
            </a:lvl1pPr>
          </a:lstStyle>
          <a:p>
            <a:r>
              <a:rPr lang="en-US" sz="2800" dirty="0" smtClean="0">
                <a:latin typeface="+mj-lt"/>
              </a:rPr>
              <a:t>Learning </a:t>
            </a:r>
            <a:r>
              <a:rPr lang="en-US" sz="2800" dirty="0">
                <a:latin typeface="+mj-lt"/>
              </a:rPr>
              <a:t>Styles Inventory</a:t>
            </a:r>
            <a:br>
              <a:rPr lang="en-US" sz="2800" dirty="0">
                <a:latin typeface="+mj-lt"/>
              </a:rPr>
            </a:br>
            <a:r>
              <a:rPr lang="en-US" sz="2800" dirty="0">
                <a:latin typeface="+mj-lt"/>
              </a:rPr>
              <a:t/>
            </a:r>
            <a:br>
              <a:rPr lang="en-US" sz="2800" dirty="0">
                <a:latin typeface="+mj-lt"/>
              </a:rPr>
            </a:br>
            <a:endParaRPr lang="en-US" sz="2800" dirty="0">
              <a:latin typeface="+mj-lt"/>
            </a:endParaRPr>
          </a:p>
        </p:txBody>
      </p:sp>
      <p:pic>
        <p:nvPicPr>
          <p:cNvPr id="7" name="image" descr="Socrates,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189" y="1184613"/>
            <a:ext cx="1371600" cy="1905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1178" y="2092272"/>
            <a:ext cx="7315200" cy="4846320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dirty="0"/>
              <a:t>“Know Thyself”</a:t>
            </a:r>
          </a:p>
          <a:p>
            <a:pPr marL="0" indent="0" algn="ctr">
              <a:buNone/>
            </a:pPr>
            <a:r>
              <a:rPr lang="en-US" dirty="0"/>
              <a:t>-Socrates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What do you think Socrates meant by this phrase?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Why is it important to understand who you are as a learner? Your learning strengths?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Why is it important to be able to explain how you learn?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How does understanding one’s learning style help in school or in our relationship with others?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How can this understanding create a positive view of who you are?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30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1408176"/>
            <a:ext cx="3193014" cy="5052259"/>
          </a:xfrm>
        </p:spPr>
        <p:txBody>
          <a:bodyPr/>
          <a:lstStyle/>
          <a:p>
            <a:r>
              <a:rPr lang="en-US" dirty="0" smtClean="0"/>
              <a:t>Cross Curriculum Activity: 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sz="2800" dirty="0">
              <a:latin typeface="+mj-l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50802" y="2732152"/>
            <a:ext cx="3193014" cy="298647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60" baseline="0">
                <a:solidFill>
                  <a:srgbClr val="FFFFFF"/>
                </a:solidFill>
                <a:latin typeface="Cambria" charset="0"/>
                <a:ea typeface="Cambria" charset="0"/>
                <a:cs typeface="Cambria" charset="0"/>
              </a:defRPr>
            </a:lvl1pPr>
          </a:lstStyle>
          <a:p>
            <a:r>
              <a:rPr lang="en-US" sz="2800" dirty="0" smtClean="0">
                <a:latin typeface="+mj-lt"/>
              </a:rPr>
              <a:t>Abraham Lincoln </a:t>
            </a:r>
            <a:endParaRPr lang="en-US" sz="2800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7729" y="1522252"/>
            <a:ext cx="7315200" cy="4199255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Abraham </a:t>
            </a:r>
            <a:r>
              <a:rPr lang="en-US" sz="3200" dirty="0" smtClean="0"/>
              <a:t>Lincoln, </a:t>
            </a:r>
          </a:p>
          <a:p>
            <a:pPr marL="0" indent="0">
              <a:buNone/>
            </a:pPr>
            <a:r>
              <a:rPr lang="en-US" sz="3200" dirty="0" smtClean="0"/>
              <a:t>16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 President of the United States </a:t>
            </a:r>
            <a:endParaRPr lang="en-US" sz="3200" dirty="0"/>
          </a:p>
          <a:p>
            <a:pPr marL="0" indent="0">
              <a:buNone/>
            </a:pPr>
            <a:endParaRPr lang="en-US" dirty="0" smtClean="0">
              <a:hlinkClick r:id="rId2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hlinkClick r:id="rId2"/>
              </a:rPr>
              <a:t>Honest Abe</a:t>
            </a:r>
            <a:r>
              <a:rPr lang="en-US" dirty="0" smtClean="0"/>
              <a:t>, Common Lit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hlinkClick r:id="rId3"/>
              </a:rPr>
              <a:t>Biography President Abraham Lincoln</a:t>
            </a:r>
            <a:r>
              <a:rPr lang="en-US" dirty="0" smtClean="0"/>
              <a:t>, by Ducksters Education Site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Video </a:t>
            </a:r>
            <a:r>
              <a:rPr lang="en-US" dirty="0" smtClean="0">
                <a:hlinkClick r:id="rId4"/>
              </a:rPr>
              <a:t>Biography of Abraham Lincoln: Meet the President for Kids </a:t>
            </a:r>
            <a:r>
              <a:rPr lang="en-US" dirty="0" smtClean="0"/>
              <a:t>(4:08 with CC)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image" descr="Abraham Lincoln,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051" y="1098305"/>
            <a:ext cx="2021878" cy="233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97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52919" y="1408176"/>
            <a:ext cx="3193014" cy="5052259"/>
          </a:xfrm>
        </p:spPr>
        <p:txBody>
          <a:bodyPr/>
          <a:lstStyle/>
          <a:p>
            <a:r>
              <a:rPr lang="en-US" dirty="0" smtClean="0"/>
              <a:t>Cross Curriculum Activity: 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sz="2800" dirty="0">
              <a:latin typeface="+mj-l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50802" y="2732152"/>
            <a:ext cx="3193014" cy="298647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60" baseline="0">
                <a:solidFill>
                  <a:srgbClr val="FFFFFF"/>
                </a:solidFill>
                <a:latin typeface="Cambria" charset="0"/>
                <a:ea typeface="Cambria" charset="0"/>
                <a:cs typeface="Cambria" charset="0"/>
              </a:defRPr>
            </a:lvl1pPr>
          </a:lstStyle>
          <a:p>
            <a:r>
              <a:rPr lang="en-US" sz="2800" dirty="0" smtClean="0">
                <a:latin typeface="+mj-lt"/>
              </a:rPr>
              <a:t>Abraham Lincoln </a:t>
            </a:r>
            <a:endParaRPr lang="en-US" sz="2800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1178" y="1469972"/>
            <a:ext cx="7315200" cy="4846320"/>
          </a:xfrm>
        </p:spPr>
        <p:txBody>
          <a:bodyPr>
            <a:normAutofit lnSpcReduction="10000"/>
          </a:bodyPr>
          <a:lstStyle/>
          <a:p>
            <a:pPr lvl="0">
              <a:buFont typeface="Arial" pitchFamily="34" charset="0"/>
              <a:buChar char="•"/>
            </a:pPr>
            <a:r>
              <a:rPr lang="en-US" dirty="0" smtClean="0"/>
              <a:t>Grew </a:t>
            </a:r>
            <a:r>
              <a:rPr lang="en-US" dirty="0"/>
              <a:t>up in Kentucky and was from a poor family. </a:t>
            </a:r>
          </a:p>
          <a:p>
            <a:pPr lvl="0">
              <a:buFont typeface="Arial" pitchFamily="34" charset="0"/>
              <a:buChar char="•"/>
            </a:pPr>
            <a:r>
              <a:rPr lang="en-US" dirty="0" smtClean="0"/>
              <a:t>Self-educated </a:t>
            </a:r>
            <a:r>
              <a:rPr lang="en-US" dirty="0"/>
              <a:t>and became a lawyer.  </a:t>
            </a:r>
          </a:p>
          <a:p>
            <a:pPr lvl="0">
              <a:buFont typeface="Arial" pitchFamily="34" charset="0"/>
              <a:buChar char="•"/>
            </a:pPr>
            <a:r>
              <a:rPr lang="en-US" dirty="0" smtClean="0"/>
              <a:t>Elected </a:t>
            </a:r>
            <a:r>
              <a:rPr lang="en-US" dirty="0"/>
              <a:t>to the Illinois House of Representatives where he worked for 8 years before being elected president.  </a:t>
            </a:r>
          </a:p>
          <a:p>
            <a:pPr lvl="0">
              <a:buFont typeface="Arial" pitchFamily="34" charset="0"/>
              <a:buChar char="•"/>
            </a:pPr>
            <a:r>
              <a:rPr lang="en-US" dirty="0"/>
              <a:t>N</a:t>
            </a:r>
            <a:r>
              <a:rPr lang="en-US" dirty="0" smtClean="0"/>
              <a:t>ickname </a:t>
            </a:r>
            <a:r>
              <a:rPr lang="en-US" dirty="0"/>
              <a:t>was “Honest Abe” and many people believe that President Lincoln was one of the most honest presidents. </a:t>
            </a:r>
          </a:p>
          <a:p>
            <a:pPr lvl="0">
              <a:buFont typeface="Arial" pitchFamily="34" charset="0"/>
              <a:buChar char="•"/>
            </a:pPr>
            <a:r>
              <a:rPr lang="en-US" dirty="0" smtClean="0"/>
              <a:t>16th </a:t>
            </a:r>
            <a:r>
              <a:rPr lang="en-US" dirty="0"/>
              <a:t>president of the United States.</a:t>
            </a:r>
          </a:p>
          <a:p>
            <a:pPr lvl="0">
              <a:buFont typeface="Arial" pitchFamily="34" charset="0"/>
              <a:buChar char="•"/>
            </a:pPr>
            <a:r>
              <a:rPr lang="en-US" dirty="0"/>
              <a:t>P</a:t>
            </a:r>
            <a:r>
              <a:rPr lang="en-US" dirty="0" smtClean="0"/>
              <a:t>resident </a:t>
            </a:r>
            <a:r>
              <a:rPr lang="en-US" dirty="0"/>
              <a:t>during a difficult time for America during the Civil War.  It was a time when the country was divided; the north and south had very different views (perspectives) on what they wanted and what was important to them. </a:t>
            </a:r>
          </a:p>
          <a:p>
            <a:pPr lvl="0">
              <a:buFont typeface="Arial" pitchFamily="34" charset="0"/>
              <a:buChar char="•"/>
            </a:pPr>
            <a:r>
              <a:rPr lang="en-US" dirty="0"/>
              <a:t>O</a:t>
            </a:r>
            <a:r>
              <a:rPr lang="en-US" dirty="0" smtClean="0"/>
              <a:t>pposed </a:t>
            </a:r>
            <a:r>
              <a:rPr lang="en-US" dirty="0"/>
              <a:t>to slavery and this did not make him popular with everyone.</a:t>
            </a:r>
          </a:p>
          <a:p>
            <a:pPr lvl="0">
              <a:buFont typeface="Arial" pitchFamily="34" charset="0"/>
              <a:buChar char="•"/>
            </a:pPr>
            <a:r>
              <a:rPr lang="en-US" dirty="0"/>
              <a:t>Physical characteristics include his height of 6 feet 4 inches (the tallest president ever) and he had a full beard.   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94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52919" y="1408176"/>
            <a:ext cx="3184548" cy="5052259"/>
          </a:xfrm>
        </p:spPr>
        <p:txBody>
          <a:bodyPr/>
          <a:lstStyle/>
          <a:p>
            <a:r>
              <a:rPr lang="en-US" dirty="0" smtClean="0"/>
              <a:t>Cross Curriculum Activity: 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sz="2800" dirty="0">
              <a:latin typeface="+mj-l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50802" y="2732152"/>
            <a:ext cx="3193014" cy="298647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60" baseline="0">
                <a:solidFill>
                  <a:srgbClr val="FFFFFF"/>
                </a:solidFill>
                <a:latin typeface="Cambria" charset="0"/>
                <a:ea typeface="Cambria" charset="0"/>
                <a:cs typeface="Cambria" charset="0"/>
              </a:defRPr>
            </a:lvl1pPr>
          </a:lstStyle>
          <a:p>
            <a:r>
              <a:rPr lang="en-US" sz="2800" dirty="0" smtClean="0">
                <a:latin typeface="+mj-lt"/>
              </a:rPr>
              <a:t>Abraham Lincoln </a:t>
            </a:r>
            <a:endParaRPr lang="en-US" sz="2800" dirty="0">
              <a:latin typeface="+mj-lt"/>
            </a:endParaRPr>
          </a:p>
        </p:txBody>
      </p:sp>
      <p:pic>
        <p:nvPicPr>
          <p:cNvPr id="2" name="image" descr="Abraham Lincoln,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665" y="1008944"/>
            <a:ext cx="2877595" cy="263138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7640" y="3259004"/>
            <a:ext cx="7315200" cy="308532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Why do you think </a:t>
            </a:r>
            <a:r>
              <a:rPr lang="en-US" dirty="0"/>
              <a:t>Lincoln is considered one of the greatest presidents?  </a:t>
            </a: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/>
              <a:t>W</a:t>
            </a:r>
            <a:r>
              <a:rPr lang="en-US" dirty="0" smtClean="0"/>
              <a:t>hat </a:t>
            </a:r>
            <a:r>
              <a:rPr lang="en-US" dirty="0"/>
              <a:t>he might have been like as a </a:t>
            </a:r>
            <a:r>
              <a:rPr lang="en-US" dirty="0" smtClean="0"/>
              <a:t>person?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What are some of his strengths?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How did his strengths benefit him as the 16</a:t>
            </a:r>
            <a:r>
              <a:rPr lang="en-US" baseline="30000" dirty="0" smtClean="0"/>
              <a:t>th</a:t>
            </a:r>
            <a:r>
              <a:rPr lang="en-US" dirty="0" smtClean="0"/>
              <a:t> president?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25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Kick-off Discussion: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sz="2800" dirty="0">
              <a:latin typeface="+mj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56231" y="2723443"/>
            <a:ext cx="2947482" cy="505225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60" baseline="0">
                <a:solidFill>
                  <a:srgbClr val="FFFFFF"/>
                </a:solidFill>
                <a:latin typeface="Cambria" charset="0"/>
                <a:ea typeface="Cambria" charset="0"/>
                <a:cs typeface="Cambria" charset="0"/>
              </a:defRPr>
            </a:lvl1pPr>
          </a:lstStyle>
          <a:p>
            <a:r>
              <a:rPr lang="en-US" sz="2800" dirty="0" smtClean="0">
                <a:latin typeface="+mj-lt"/>
              </a:rPr>
              <a:t>Agree or Disagree?</a:t>
            </a:r>
            <a:br>
              <a:rPr lang="en-US" sz="2800" dirty="0" smtClean="0">
                <a:latin typeface="+mj-lt"/>
              </a:rPr>
            </a:br>
            <a:r>
              <a:rPr lang="en-US" sz="2800" dirty="0" smtClean="0">
                <a:latin typeface="+mj-lt"/>
              </a:rPr>
              <a:t/>
            </a:r>
            <a:br>
              <a:rPr lang="en-US" sz="2800" dirty="0" smtClean="0">
                <a:latin typeface="+mj-lt"/>
              </a:rPr>
            </a:br>
            <a:r>
              <a:rPr lang="en-US" sz="2800" dirty="0" smtClean="0">
                <a:latin typeface="+mj-lt"/>
              </a:rPr>
              <a:t>Why?</a:t>
            </a:r>
            <a:endParaRPr lang="en-US" sz="2800" dirty="0">
              <a:latin typeface="+mj-lt"/>
            </a:endParaRPr>
          </a:p>
        </p:txBody>
      </p:sp>
      <p:grpSp>
        <p:nvGrpSpPr>
          <p:cNvPr id="5" name="Group 4" descr="hand showing thumb up and down communicating agree or disagree"/>
          <p:cNvGrpSpPr/>
          <p:nvPr/>
        </p:nvGrpSpPr>
        <p:grpSpPr>
          <a:xfrm>
            <a:off x="7218740" y="997995"/>
            <a:ext cx="2494945" cy="1078303"/>
            <a:chOff x="7177177" y="1123837"/>
            <a:chExt cx="2494945" cy="1078302"/>
          </a:xfrm>
        </p:grpSpPr>
        <p:pic>
          <p:nvPicPr>
            <p:cNvPr id="6" name="image" descr="hand showing thumb up and down communicating agree or disagree,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7177" y="1123837"/>
              <a:ext cx="1078302" cy="1078302"/>
            </a:xfrm>
            <a:prstGeom prst="rect">
              <a:avLst/>
            </a:prstGeom>
          </p:spPr>
        </p:pic>
        <p:pic>
          <p:nvPicPr>
            <p:cNvPr id="7" name="image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6415" y="1156432"/>
              <a:ext cx="1045707" cy="1045707"/>
            </a:xfrm>
            <a:prstGeom prst="rect">
              <a:avLst/>
            </a:prstGeom>
          </p:spPr>
        </p:pic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5894" y="2127625"/>
            <a:ext cx="7315200" cy="4597354"/>
          </a:xfrm>
        </p:spPr>
        <p:txBody>
          <a:bodyPr/>
          <a:lstStyle/>
          <a:p>
            <a:pPr marL="0" lvl="0" indent="0">
              <a:buNone/>
            </a:pPr>
            <a:r>
              <a:rPr lang="en-US" dirty="0" smtClean="0"/>
              <a:t>Do you agree or disagree? </a:t>
            </a:r>
          </a:p>
          <a:p>
            <a:pPr lvl="0">
              <a:buFont typeface="Arial" pitchFamily="34" charset="0"/>
              <a:buChar char="•"/>
            </a:pPr>
            <a:r>
              <a:rPr lang="en-US" dirty="0" smtClean="0"/>
              <a:t>Having </a:t>
            </a:r>
            <a:r>
              <a:rPr lang="en-US" dirty="0"/>
              <a:t>strength refers only to physical strength. </a:t>
            </a:r>
          </a:p>
          <a:p>
            <a:pPr lvl="0">
              <a:buFont typeface="Arial" pitchFamily="34" charset="0"/>
              <a:buChar char="•"/>
            </a:pPr>
            <a:r>
              <a:rPr lang="en-US" dirty="0"/>
              <a:t>Everyone has the same set of strengths.</a:t>
            </a:r>
          </a:p>
          <a:p>
            <a:pPr lvl="0">
              <a:buFont typeface="Arial" pitchFamily="34" charset="0"/>
              <a:buChar char="•"/>
            </a:pPr>
            <a:r>
              <a:rPr lang="en-US" dirty="0"/>
              <a:t>A personal strength may include character traits such as friendliness, organization, or compassion. </a:t>
            </a:r>
          </a:p>
          <a:p>
            <a:pPr lvl="0">
              <a:buFont typeface="Arial" pitchFamily="34" charset="0"/>
              <a:buChar char="•"/>
            </a:pPr>
            <a:r>
              <a:rPr lang="en-US" dirty="0"/>
              <a:t>You may need to work hard at developing a strength.</a:t>
            </a:r>
          </a:p>
          <a:p>
            <a:pPr lvl="0">
              <a:buFont typeface="Arial" pitchFamily="34" charset="0"/>
              <a:buChar char="•"/>
            </a:pPr>
            <a:r>
              <a:rPr lang="en-US" dirty="0"/>
              <a:t>All jobs require workers to be strong in math.  </a:t>
            </a:r>
          </a:p>
          <a:p>
            <a:pPr lvl="0">
              <a:buFont typeface="Arial" pitchFamily="34" charset="0"/>
              <a:buChar char="•"/>
            </a:pPr>
            <a:r>
              <a:rPr lang="en-US" dirty="0"/>
              <a:t>All jobs require workers to be strong communicators.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72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Kick-off 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0154" y="1406472"/>
            <a:ext cx="7315200" cy="484632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[Insert photo of person used in discussion on Traits]</a:t>
            </a:r>
          </a:p>
          <a:p>
            <a:pPr marL="0" indent="0" algn="ctr">
              <a:buNone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What strengths does this person have?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Do these strengths help this person do their job?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98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Classroom  </a:t>
            </a:r>
            <a:r>
              <a:rPr lang="en-US" dirty="0"/>
              <a:t>Discussion: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sz="2800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54623" y="2723801"/>
            <a:ext cx="2947482" cy="237071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60" baseline="0">
                <a:solidFill>
                  <a:srgbClr val="FFFFFF"/>
                </a:solidFill>
                <a:latin typeface="Cambria" charset="0"/>
                <a:ea typeface="Cambria" charset="0"/>
                <a:cs typeface="Cambria" charset="0"/>
              </a:defRPr>
            </a:lvl1pPr>
          </a:lstStyle>
          <a:p>
            <a:r>
              <a:rPr lang="en-US" sz="2800" dirty="0" smtClean="0">
                <a:latin typeface="+mj-lt"/>
              </a:rPr>
              <a:t>What are your strengths?</a:t>
            </a:r>
            <a:endParaRPr lang="en-US" sz="2800" dirty="0"/>
          </a:p>
        </p:txBody>
      </p:sp>
      <p:pic>
        <p:nvPicPr>
          <p:cNvPr id="11" name="image1" descr="&#10;vaccum cleaner,&#10;&#10;&#10;&#10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576" y="1292956"/>
            <a:ext cx="854146" cy="1338162"/>
          </a:xfrm>
          <a:prstGeom prst="rect">
            <a:avLst/>
          </a:prstGeom>
        </p:spPr>
      </p:pic>
      <p:pic>
        <p:nvPicPr>
          <p:cNvPr id="18" name="image2" descr="&#10;clip art that can be freely used,&#10;&#10;&#10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114" y="1413864"/>
            <a:ext cx="1126847" cy="1011098"/>
          </a:xfrm>
          <a:prstGeom prst="rect">
            <a:avLst/>
          </a:prstGeom>
        </p:spPr>
      </p:pic>
      <p:pic>
        <p:nvPicPr>
          <p:cNvPr id="4" name="image3" descr="&#10;Sport silhouettes,&#10;&#10;&#10;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545" y="1476168"/>
            <a:ext cx="3128682" cy="1982836"/>
          </a:xfrm>
          <a:prstGeom prst="rect">
            <a:avLst/>
          </a:prstGeom>
        </p:spPr>
      </p:pic>
      <p:pic>
        <p:nvPicPr>
          <p:cNvPr id="17" name="image4" descr="&#10;Camera,&#10;&#10;&#10;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975" y="1413864"/>
            <a:ext cx="1485465" cy="1270180"/>
          </a:xfrm>
          <a:prstGeom prst="rect">
            <a:avLst/>
          </a:prstGeom>
        </p:spPr>
      </p:pic>
      <p:pic>
        <p:nvPicPr>
          <p:cNvPr id="14" name="image5" descr="&#10;Today I have it rough....I have to blog as part of a homework ...,&#10;&#10;&#10;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259" y="2783687"/>
            <a:ext cx="1687259" cy="1926095"/>
          </a:xfrm>
          <a:prstGeom prst="rect">
            <a:avLst/>
          </a:prstGeom>
        </p:spPr>
      </p:pic>
      <p:pic>
        <p:nvPicPr>
          <p:cNvPr id="12" name="image7" descr="&#10;Handshake, &#10;&#10;&#10;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769" y="3096698"/>
            <a:ext cx="1488739" cy="1012343"/>
          </a:xfrm>
          <a:prstGeom prst="rect">
            <a:avLst/>
          </a:prstGeom>
        </p:spPr>
      </p:pic>
      <p:pic>
        <p:nvPicPr>
          <p:cNvPr id="19" name="image6" descr="&#10;Stopwatch silhouette ,&#10;&#10;&#10;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776" y="3869698"/>
            <a:ext cx="730194" cy="785859"/>
          </a:xfrm>
          <a:prstGeom prst="rect">
            <a:avLst/>
          </a:prstGeom>
        </p:spPr>
      </p:pic>
      <p:pic>
        <p:nvPicPr>
          <p:cNvPr id="21" name="image8" descr="&#10;Money - A Dollar Sign,&#10;&#10;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406" y="3576347"/>
            <a:ext cx="660408" cy="1014197"/>
          </a:xfrm>
          <a:prstGeom prst="rect">
            <a:avLst/>
          </a:prstGeom>
        </p:spPr>
      </p:pic>
      <p:pic>
        <p:nvPicPr>
          <p:cNvPr id="13" name="image9" descr="&#10;icon men celebrate,&#10;&#10;&#10;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327" y="3746734"/>
            <a:ext cx="1480430" cy="822947"/>
          </a:xfrm>
          <a:prstGeom prst="rect">
            <a:avLst/>
          </a:prstGeom>
        </p:spPr>
      </p:pic>
      <p:pic>
        <p:nvPicPr>
          <p:cNvPr id="15" name="image10" descr="&#10;singing melody,&#10;&#10;&#10;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002" y="2904276"/>
            <a:ext cx="812029" cy="1510752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894668" y="5091803"/>
            <a:ext cx="8000470" cy="1552597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What are your strengths at home, school, or in the community?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How did you become good at your strength?  Was is natural or did you have to work hard?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Why is it important to identify personal strengths while looking for a job?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33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2919" y="1408176"/>
            <a:ext cx="2947482" cy="5052259"/>
          </a:xfrm>
        </p:spPr>
        <p:txBody>
          <a:bodyPr/>
          <a:lstStyle/>
          <a:p>
            <a:r>
              <a:rPr lang="en-US" dirty="0" smtClean="0"/>
              <a:t>Classroom  </a:t>
            </a:r>
            <a:r>
              <a:rPr lang="en-US" dirty="0"/>
              <a:t>Discussion: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sz="28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54623" y="2723801"/>
            <a:ext cx="2947482" cy="22292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60" baseline="0">
                <a:solidFill>
                  <a:srgbClr val="FFFFFF"/>
                </a:solidFill>
                <a:latin typeface="Cambria" charset="0"/>
                <a:ea typeface="Cambria" charset="0"/>
                <a:cs typeface="Cambria" charset="0"/>
              </a:defRPr>
            </a:lvl1pPr>
          </a:lstStyle>
          <a:p>
            <a:r>
              <a:rPr lang="en-US" sz="2800" dirty="0" smtClean="0">
                <a:latin typeface="+mj-lt"/>
              </a:rPr>
              <a:t>What are your strengths?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2076" y="1413415"/>
            <a:ext cx="8158161" cy="2901068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800" dirty="0" smtClean="0"/>
              <a:t>When did you realize your skill or character trait was a strength?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At what point does a skill or trait become a strength</a:t>
            </a:r>
            <a:r>
              <a:rPr lang="en-US" sz="2800" dirty="0" smtClean="0"/>
              <a:t>?</a:t>
            </a:r>
            <a:endParaRPr lang="en-US" sz="2800" dirty="0" smtClean="0"/>
          </a:p>
        </p:txBody>
      </p:sp>
      <p:pic>
        <p:nvPicPr>
          <p:cNvPr id="6" name="image" descr="Award Ribbon,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609" y="4179944"/>
            <a:ext cx="2286000" cy="2286000"/>
          </a:xfrm>
          <a:prstGeom prst="rect">
            <a:avLst/>
          </a:prstGeom>
        </p:spPr>
      </p:pic>
      <p:pic>
        <p:nvPicPr>
          <p:cNvPr id="2" name="image" descr="GreatJob ,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267" y="2956157"/>
            <a:ext cx="2328013" cy="1590633"/>
          </a:xfrm>
          <a:prstGeom prst="rect">
            <a:avLst/>
          </a:prstGeom>
        </p:spPr>
      </p:pic>
      <p:pic>
        <p:nvPicPr>
          <p:cNvPr id="13" name="image" descr="money inflation,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148" y="4546790"/>
            <a:ext cx="3183987" cy="1951476"/>
          </a:xfrm>
          <a:prstGeom prst="rect">
            <a:avLst/>
          </a:prstGeom>
        </p:spPr>
      </p:pic>
      <p:pic>
        <p:nvPicPr>
          <p:cNvPr id="12" name="image" descr="Report card -  Good grades,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240" y="3269376"/>
            <a:ext cx="2224675" cy="230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85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Classroom Discussion: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sz="2800" dirty="0">
              <a:latin typeface="+mj-l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52919" y="2732152"/>
            <a:ext cx="2947482" cy="361149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60" baseline="0">
                <a:solidFill>
                  <a:srgbClr val="FFFFFF"/>
                </a:solidFill>
                <a:latin typeface="Cambria" charset="0"/>
                <a:ea typeface="Cambria" charset="0"/>
                <a:cs typeface="Cambria" charset="0"/>
              </a:defRPr>
            </a:lvl1pPr>
          </a:lstStyle>
          <a:p>
            <a:r>
              <a:rPr lang="en-US" sz="2800" dirty="0" smtClean="0">
                <a:latin typeface="+mj-lt"/>
              </a:rPr>
              <a:t>Meet Claudia Gordon  </a:t>
            </a:r>
            <a:endParaRPr lang="en-US" sz="2800" dirty="0">
              <a:latin typeface="+mj-lt"/>
            </a:endParaRPr>
          </a:p>
        </p:txBody>
      </p:sp>
      <p:pic>
        <p:nvPicPr>
          <p:cNvPr id="6" name="CGordon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42914" y="1530237"/>
            <a:ext cx="5556549" cy="4155353"/>
          </a:xfrm>
        </p:spPr>
      </p:pic>
      <p:pic>
        <p:nvPicPr>
          <p:cNvPr id="1026" name="image" descr="Claudia Gordon- Attorney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6"/>
          <a:stretch/>
        </p:blipFill>
        <p:spPr bwMode="auto">
          <a:xfrm>
            <a:off x="4857750" y="1460501"/>
            <a:ext cx="5943600" cy="424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53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1200" spc="-60" baseline="0" dirty="0" smtClean="0">
                <a:solidFill>
                  <a:srgbClr val="FFFFFF"/>
                </a:solidFill>
                <a:effectLst/>
                <a:latin typeface="Cambria" charset="0"/>
                <a:ea typeface="Cambria" charset="0"/>
                <a:cs typeface="Cambria" charset="0"/>
              </a:rPr>
              <a:t>Classroom Discussion: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52919" y="2732152"/>
            <a:ext cx="2947482" cy="361149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60" baseline="0">
                <a:solidFill>
                  <a:srgbClr val="FFFFFF"/>
                </a:solidFill>
                <a:latin typeface="Cambria" charset="0"/>
                <a:ea typeface="Cambria" charset="0"/>
                <a:cs typeface="Cambria" charset="0"/>
              </a:defRPr>
            </a:lvl1pPr>
          </a:lstStyle>
          <a:p>
            <a:r>
              <a:rPr lang="en-US" sz="2800" dirty="0" smtClean="0">
                <a:latin typeface="+mj-lt"/>
              </a:rPr>
              <a:t>Meet Claudia Gordon  </a:t>
            </a:r>
            <a:endParaRPr lang="en-US" sz="2800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1968" y="1450400"/>
            <a:ext cx="8025870" cy="512064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200" dirty="0" smtClean="0"/>
              <a:t>What are some of Claudia’s strengths?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 smtClean="0"/>
              <a:t>Are her strengths natural or did she have to work hard?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 smtClean="0"/>
              <a:t>What important information does her science teacher offer?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How does Mrs. Ashely rate Claudia’s skills?</a:t>
            </a:r>
          </a:p>
          <a:p>
            <a:pPr marL="502920" lvl="1" indent="0">
              <a:buNone/>
            </a:pP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Other things you learned from Claudia</a:t>
            </a:r>
            <a:r>
              <a:rPr lang="en-US" dirty="0" smtClean="0"/>
              <a:t>?</a:t>
            </a:r>
            <a:endParaRPr lang="en-US" dirty="0" smtClean="0"/>
          </a:p>
        </p:txBody>
      </p:sp>
      <p:pic>
        <p:nvPicPr>
          <p:cNvPr id="5" name="image" descr="skills, abilities and knowled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114" y="4224878"/>
            <a:ext cx="285750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06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Activity: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52919" y="2732152"/>
            <a:ext cx="2947482" cy="361149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60" baseline="0">
                <a:solidFill>
                  <a:srgbClr val="FFFFFF"/>
                </a:solidFill>
                <a:latin typeface="Cambria" charset="0"/>
                <a:ea typeface="Cambria" charset="0"/>
                <a:cs typeface="Cambria" charset="0"/>
              </a:defRPr>
            </a:lvl1pPr>
          </a:lstStyle>
          <a:p>
            <a:r>
              <a:rPr lang="en-US" sz="2800" dirty="0">
                <a:latin typeface="+mj-lt"/>
              </a:rPr>
              <a:t>Multiple Intelligence Theory</a:t>
            </a:r>
            <a:br>
              <a:rPr lang="en-US" sz="2800" dirty="0">
                <a:latin typeface="+mj-lt"/>
              </a:rPr>
            </a:br>
            <a:endParaRPr lang="en-US" sz="2800" dirty="0">
              <a:latin typeface="+mj-lt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911178" y="1444572"/>
            <a:ext cx="7983960" cy="484632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Teachers: Choose a Multiple Intelligence Survey: 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hlinkClick r:id="rId2"/>
              </a:rPr>
              <a:t>Getting to Know You</a:t>
            </a:r>
            <a:r>
              <a:rPr lang="en-US" dirty="0" smtClean="0"/>
              <a:t>, by Laura Candler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hlinkClick r:id="rId3"/>
              </a:rPr>
              <a:t>Multiple Intelligence Assessment</a:t>
            </a:r>
            <a:r>
              <a:rPr lang="en-US" dirty="0" smtClean="0"/>
              <a:t>, by Literacy Works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hlinkClick r:id="rId4"/>
              </a:rPr>
              <a:t>Multiple Intelligence Self-Assessment</a:t>
            </a:r>
            <a:r>
              <a:rPr lang="en-US" dirty="0" smtClean="0"/>
              <a:t>, by </a:t>
            </a:r>
            <a:r>
              <a:rPr lang="en-US" dirty="0" err="1" smtClean="0"/>
              <a:t>Edutopia</a:t>
            </a:r>
            <a:endParaRPr lang="en-US" dirty="0" smtClean="0"/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hlinkClick r:id="rId5"/>
              </a:rPr>
              <a:t>Multiple Intelligence Test for Children</a:t>
            </a:r>
            <a:r>
              <a:rPr lang="en-US" dirty="0" smtClean="0"/>
              <a:t>, by </a:t>
            </a:r>
            <a:r>
              <a:rPr lang="en-US" dirty="0" err="1" smtClean="0"/>
              <a:t>lovetoknow</a:t>
            </a:r>
            <a:endParaRPr lang="en-US" dirty="0" smtClean="0"/>
          </a:p>
          <a:p>
            <a:pPr marL="502920" lvl="1" indent="0">
              <a:buNone/>
            </a:pP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Learn more about the 8 Intelligences through video: 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hlinkClick r:id="rId6"/>
              </a:rPr>
              <a:t>8 Intelligences-Theory of Multiple Intelligences Explained</a:t>
            </a:r>
            <a:r>
              <a:rPr lang="en-US" dirty="0" smtClean="0"/>
              <a:t> (4:15)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hlinkClick r:id="rId7"/>
              </a:rPr>
              <a:t>Multiple Intelligences </a:t>
            </a:r>
            <a:r>
              <a:rPr lang="en-US" dirty="0" smtClean="0"/>
              <a:t>(4:32)</a:t>
            </a:r>
          </a:p>
          <a:p>
            <a:pPr marL="502920" lvl="1" indent="0">
              <a:buNone/>
            </a:pP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Visual Resources of Multiple Intelligences: 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hlinkClick r:id="rId8"/>
              </a:rPr>
              <a:t>Multiple Intelligences- Howard Gardner</a:t>
            </a:r>
            <a:r>
              <a:rPr lang="en-US" dirty="0" smtClean="0"/>
              <a:t>, by Australian National Curriculum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06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2919" y="1408176"/>
            <a:ext cx="2947482" cy="5052259"/>
          </a:xfrm>
        </p:spPr>
        <p:txBody>
          <a:bodyPr/>
          <a:lstStyle/>
          <a:p>
            <a:r>
              <a:rPr lang="en-US" dirty="0"/>
              <a:t>Application Activity: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sz="2800" dirty="0" smtClean="0">
                <a:latin typeface="+mj-lt"/>
              </a:rPr>
              <a:t> 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52919" y="2732152"/>
            <a:ext cx="2947482" cy="361149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60" baseline="0">
                <a:solidFill>
                  <a:srgbClr val="FFFFFF"/>
                </a:solidFill>
                <a:latin typeface="Cambria" charset="0"/>
                <a:ea typeface="Cambria" charset="0"/>
                <a:cs typeface="Cambria" charset="0"/>
              </a:defRPr>
            </a:lvl1pPr>
          </a:lstStyle>
          <a:p>
            <a:r>
              <a:rPr lang="en-US" sz="2800" dirty="0">
                <a:latin typeface="+mj-lt"/>
              </a:rPr>
              <a:t>Multiple Intelligence Theory</a:t>
            </a:r>
            <a:br>
              <a:rPr lang="en-US" sz="2800" dirty="0">
                <a:latin typeface="+mj-lt"/>
              </a:rPr>
            </a:br>
            <a:endParaRPr lang="en-US" sz="2800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5056" y="1441136"/>
            <a:ext cx="7990082" cy="2234094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We each have individual skills and there are a variety of ways to </a:t>
            </a:r>
            <a:r>
              <a:rPr lang="en-US" dirty="0" smtClean="0"/>
              <a:t>demonstrate </a:t>
            </a:r>
            <a:r>
              <a:rPr lang="en-US" dirty="0" smtClean="0"/>
              <a:t>our knowledge and skills.  </a:t>
            </a:r>
            <a:endParaRPr lang="en-US" dirty="0"/>
          </a:p>
        </p:txBody>
      </p:sp>
      <p:pic>
        <p:nvPicPr>
          <p:cNvPr id="7" name="image" descr="Multiple Intelligence,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7029">
            <a:off x="4504771" y="2667896"/>
            <a:ext cx="2778971" cy="3593056"/>
          </a:xfrm>
          <a:prstGeom prst="rect">
            <a:avLst/>
          </a:prstGeom>
        </p:spPr>
      </p:pic>
      <p:pic>
        <p:nvPicPr>
          <p:cNvPr id="6" name="image" descr="eight kinds of smart skills,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8546">
            <a:off x="8377070" y="2516734"/>
            <a:ext cx="2430750" cy="31353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68248" y="6208139"/>
            <a:ext cx="43368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(Images retrieved from www.lauracandler.com)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47476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Frame">
  <a:themeElements>
    <a:clrScheme name="PEPNET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2B3383"/>
      </a:accent1>
      <a:accent2>
        <a:srgbClr val="FAB900"/>
      </a:accent2>
      <a:accent3>
        <a:srgbClr val="E98623"/>
      </a:accent3>
      <a:accent4>
        <a:srgbClr val="6B4E71"/>
      </a:accent4>
      <a:accent5>
        <a:srgbClr val="32495E"/>
      </a:accent5>
      <a:accent6>
        <a:srgbClr val="D95D39"/>
      </a:accent6>
      <a:hlink>
        <a:srgbClr val="90BB23"/>
      </a:hlink>
      <a:folHlink>
        <a:srgbClr val="EE7008"/>
      </a:folHlink>
    </a:clrScheme>
    <a:fontScheme name="Corbe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apIt Section 1 template" id="{23F11A74-5051-FD42-9697-29FC5CD80118}" vid="{D8C876DF-E026-0D4D-B5B3-1F99608BC77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863</TotalTime>
  <Words>845</Words>
  <Application>Microsoft Office PowerPoint</Application>
  <PresentationFormat>Custom</PresentationFormat>
  <Paragraphs>112</Paragraphs>
  <Slides>16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Frame</vt:lpstr>
      <vt:lpstr>Strengths</vt:lpstr>
      <vt:lpstr>Kick-off Discussion:   </vt:lpstr>
      <vt:lpstr>Kick-off Discussion</vt:lpstr>
      <vt:lpstr>Classroom  Discussion:   </vt:lpstr>
      <vt:lpstr>Classroom  Discussion:   </vt:lpstr>
      <vt:lpstr>Classroom Discussion:   </vt:lpstr>
      <vt:lpstr>Classroom Discussion:   </vt:lpstr>
      <vt:lpstr>Application Activity: </vt:lpstr>
      <vt:lpstr>Application Activity:    </vt:lpstr>
      <vt:lpstr>Application Activity:    </vt:lpstr>
      <vt:lpstr>Application Activity:</vt:lpstr>
      <vt:lpstr>Application Activity:  </vt:lpstr>
      <vt:lpstr>Application Activity:  </vt:lpstr>
      <vt:lpstr>Cross Curriculum Activity:   </vt:lpstr>
      <vt:lpstr>Cross Curriculum Activity:   </vt:lpstr>
      <vt:lpstr>Cross Curriculum Activity:  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Hard Skills</dc:title>
  <dc:creator>Dadmun, Melissa</dc:creator>
  <cp:lastModifiedBy>samudra</cp:lastModifiedBy>
  <cp:revision>71</cp:revision>
  <cp:lastPrinted>2017-05-03T16:45:32Z</cp:lastPrinted>
  <dcterms:created xsi:type="dcterms:W3CDTF">2017-05-02T19:10:07Z</dcterms:created>
  <dcterms:modified xsi:type="dcterms:W3CDTF">2017-09-07T12:38:07Z</dcterms:modified>
</cp:coreProperties>
</file>