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59" r:id="rId3"/>
    <p:sldId id="258" r:id="rId4"/>
    <p:sldId id="262" r:id="rId5"/>
    <p:sldId id="272" r:id="rId6"/>
    <p:sldId id="267" r:id="rId7"/>
    <p:sldId id="265" r:id="rId8"/>
    <p:sldId id="264" r:id="rId9"/>
    <p:sldId id="271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86">
          <p15:clr>
            <a:srgbClr val="A4A3A4"/>
          </p15:clr>
        </p15:guide>
        <p15:guide id="2" orient="horz" pos="948">
          <p15:clr>
            <a:srgbClr val="A4A3A4"/>
          </p15:clr>
        </p15:guide>
        <p15:guide id="3" pos="222">
          <p15:clr>
            <a:srgbClr val="A4A3A4"/>
          </p15:clr>
        </p15:guide>
        <p15:guide id="4" pos="24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8" autoAdjust="0"/>
    <p:restoredTop sz="94660"/>
  </p:normalViewPr>
  <p:slideViewPr>
    <p:cSldViewPr snapToGrid="0">
      <p:cViewPr>
        <p:scale>
          <a:sx n="100" d="100"/>
          <a:sy n="100" d="100"/>
        </p:scale>
        <p:origin x="-438" y="-378"/>
      </p:cViewPr>
      <p:guideLst>
        <p:guide orient="horz" pos="2586"/>
        <p:guide orient="horz" pos="948"/>
        <p:guide pos="222"/>
        <p:guide pos="2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53526" r="-7124" b="9869"/>
          <a:stretch/>
        </p:blipFill>
        <p:spPr>
          <a:xfrm rot="16200000">
            <a:off x="-867844" y="867843"/>
            <a:ext cx="6857999" cy="5122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"/>
            <a:ext cx="12229464" cy="19217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0422" y="557939"/>
            <a:ext cx="6510504" cy="1363851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6382" y="3130658"/>
            <a:ext cx="5194544" cy="2691915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08-Sep-17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9" y="1037347"/>
            <a:ext cx="4580639" cy="5820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22" y="2255851"/>
            <a:ext cx="1067849" cy="1067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77" y="5710376"/>
            <a:ext cx="1655393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850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27105" y="1347508"/>
            <a:ext cx="7727620" cy="50763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834640" cy="101697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2594113"/>
            <a:ext cx="2834640" cy="347988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12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9268" y="1123836"/>
            <a:ext cx="7315200" cy="486091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4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1224366"/>
            <a:ext cx="2819400" cy="47192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1224366"/>
            <a:ext cx="7315200" cy="476495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7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77878" y="1406472"/>
            <a:ext cx="7315200" cy="4846320"/>
          </a:xfrm>
        </p:spPr>
        <p:txBody>
          <a:bodyPr anchor="t"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2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4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1408176"/>
            <a:ext cx="3474720" cy="4865483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1408176"/>
            <a:ext cx="3474720" cy="48654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3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40817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231552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40817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231552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8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9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74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2285" r="54316" b="3069"/>
          <a:stretch/>
        </p:blipFill>
        <p:spPr>
          <a:xfrm rot="16200000">
            <a:off x="5663944" y="-5663947"/>
            <a:ext cx="864111" cy="1219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35" y="85116"/>
            <a:ext cx="1293615" cy="7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596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817" y="1406472"/>
            <a:ext cx="7315200" cy="484632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6032" y="1408176"/>
            <a:ext cx="2834640" cy="1016972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2594113"/>
            <a:ext cx="2834640" cy="347988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21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2285" r="54316" b="3069"/>
          <a:stretch/>
        </p:blipFill>
        <p:spPr>
          <a:xfrm rot="16200000">
            <a:off x="5663944" y="-5663947"/>
            <a:ext cx="864111" cy="1219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864108"/>
            <a:ext cx="3443590" cy="59938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408176"/>
            <a:ext cx="2947482" cy="50131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1300734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35" y="85116"/>
            <a:ext cx="1293615" cy="7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60" baseline="0">
          <a:solidFill>
            <a:srgbClr val="FFFFFF"/>
          </a:solidFill>
          <a:latin typeface="Cambria" charset="0"/>
          <a:ea typeface="Cambria" charset="0"/>
          <a:cs typeface="Cambria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9174" y="333375"/>
            <a:ext cx="7362825" cy="1366127"/>
          </a:xfrm>
        </p:spPr>
        <p:txBody>
          <a:bodyPr/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3332" y="2426329"/>
            <a:ext cx="4469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Learning Objectives:</a:t>
            </a:r>
            <a:endParaRPr lang="en-US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686382" y="3130658"/>
            <a:ext cx="5194544" cy="2691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dirty="0"/>
              <a:t>Students will define a value.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Students will identify three of their personal values.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Students will state how their values affect their choices in everyday living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5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Kick-off Discussion: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818" y="1235583"/>
            <a:ext cx="7315200" cy="279868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Consider the following scenario: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You must </a:t>
            </a:r>
            <a:r>
              <a:rPr lang="en-US" dirty="0"/>
              <a:t>leave </a:t>
            </a:r>
            <a:r>
              <a:rPr lang="en-US" dirty="0" smtClean="0"/>
              <a:t>your house </a:t>
            </a:r>
            <a:r>
              <a:rPr lang="en-US" dirty="0"/>
              <a:t>quickly, within 10 minutes, and never return. </a:t>
            </a:r>
            <a:r>
              <a:rPr lang="en-US" dirty="0" smtClean="0"/>
              <a:t>You </a:t>
            </a:r>
            <a:r>
              <a:rPr lang="en-US" dirty="0"/>
              <a:t>can only take three items with </a:t>
            </a:r>
            <a:r>
              <a:rPr lang="en-US" dirty="0" smtClean="0"/>
              <a:t>you.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What do you take?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Why </a:t>
            </a:r>
            <a:r>
              <a:rPr lang="en-US" dirty="0"/>
              <a:t>did </a:t>
            </a:r>
            <a:r>
              <a:rPr lang="en-US" dirty="0" smtClean="0"/>
              <a:t>you </a:t>
            </a:r>
            <a:r>
              <a:rPr lang="en-US" dirty="0"/>
              <a:t>choose these items? </a:t>
            </a:r>
          </a:p>
        </p:txBody>
      </p:sp>
      <p:pic>
        <p:nvPicPr>
          <p:cNvPr id="8" name="image" descr="hou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08" y="3302274"/>
            <a:ext cx="4852617" cy="3235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1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Values:</a:t>
            </a:r>
            <a:endParaRPr lang="en-US" sz="2400" i="1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2919" y="2286000"/>
            <a:ext cx="2947482" cy="43935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400" dirty="0" smtClean="0">
                <a:latin typeface="+mj-lt"/>
              </a:rPr>
              <a:t>Main ideas</a:t>
            </a:r>
            <a:endParaRPr lang="en-US" sz="2400" i="1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6451" y="1243718"/>
            <a:ext cx="6057578" cy="512064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dirty="0"/>
              <a:t>Values are your ideas and beliefs.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Each person has different values.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Our values are based on many aspects </a:t>
            </a:r>
            <a:r>
              <a:rPr lang="en-US" dirty="0" smtClean="0"/>
              <a:t>including </a:t>
            </a:r>
            <a:r>
              <a:rPr lang="en-US" dirty="0"/>
              <a:t>family, religion, peers, culture, race, social background, gender, etc.  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Our values help us decide what is important, or not, in our life.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Values impact our decisions </a:t>
            </a:r>
            <a:r>
              <a:rPr lang="en-US" dirty="0" smtClean="0"/>
              <a:t>every day. </a:t>
            </a:r>
            <a:endParaRPr lang="en-US" dirty="0"/>
          </a:p>
          <a:p>
            <a:pPr lvl="0">
              <a:buFont typeface="Arial" pitchFamily="34" charset="0"/>
              <a:buChar char="•"/>
            </a:pPr>
            <a:r>
              <a:rPr lang="en-US" dirty="0"/>
              <a:t>Knowing your values is important because values guide decisions about our future.  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Not only is the career itself important, but sometimes what the career can offer (i.e. lots of money, status, relationships, meaningful work) satisfies a person’s values.  </a:t>
            </a:r>
          </a:p>
          <a:p>
            <a:endParaRPr lang="en-US" dirty="0"/>
          </a:p>
        </p:txBody>
      </p:sp>
      <p:pic>
        <p:nvPicPr>
          <p:cNvPr id="6" name="image" descr="The impact of values on C S 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29" y="980907"/>
            <a:ext cx="2241264" cy="2221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53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Discussion:</a:t>
            </a:r>
            <a:endParaRPr lang="en-US" sz="24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2919" y="184632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latin typeface="+mn-lt"/>
              </a:rPr>
              <a:t>Values</a:t>
            </a:r>
            <a:endParaRPr lang="en-US" sz="24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95700" y="1244547"/>
            <a:ext cx="7315200" cy="48463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hy did the person act this way?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personal values might have caused them to act in this way?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Name a value </a:t>
            </a:r>
            <a:r>
              <a:rPr lang="en-US" dirty="0"/>
              <a:t>that is important to them. 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does this value show up in your actions?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decision making?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way you relate to others?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3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398651"/>
            <a:ext cx="2947482" cy="5052259"/>
          </a:xfrm>
        </p:spPr>
        <p:txBody>
          <a:bodyPr/>
          <a:lstStyle/>
          <a:p>
            <a:r>
              <a:rPr lang="en-US" dirty="0" smtClean="0"/>
              <a:t>Values Word Wall</a:t>
            </a:r>
            <a:endParaRPr lang="en-US" dirty="0"/>
          </a:p>
        </p:txBody>
      </p:sp>
      <p:graphicFrame>
        <p:nvGraphicFramePr>
          <p:cNvPr id="4" name="Content Placeholder 3" descr="Adventure, / Fun,&#10;&#10;Friendship, / Family,&#10;&#10;Money, / Wealth ,&#10;&#10;Justice, / Honesty,&#10;&#10;Spirituality, / Religion ,&#10;&#10;Knowledge, / Education,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259269"/>
              </p:ext>
            </p:extLst>
          </p:nvPr>
        </p:nvGraphicFramePr>
        <p:xfrm>
          <a:off x="4159732" y="1722949"/>
          <a:ext cx="7315200" cy="4222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2516366708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633813056"/>
                    </a:ext>
                  </a:extLst>
                </a:gridCol>
              </a:tblGrid>
              <a:tr h="14073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Adventure/Fun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Friendship/Family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93726326"/>
                  </a:ext>
                </a:extLst>
              </a:tr>
              <a:tr h="14073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Money/Wealth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Justice/Honesty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32665020"/>
                  </a:ext>
                </a:extLst>
              </a:tr>
              <a:tr h="14073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Spirituality/Religion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Knowledge/Education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5944098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226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20" y="1406167"/>
            <a:ext cx="2947482" cy="3143894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Values Word Wall Extension: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1420" y="1853842"/>
            <a:ext cx="2947482" cy="3143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latin typeface="+mn-lt"/>
              </a:rPr>
              <a:t>What’s Important to Me? Activity </a:t>
            </a:r>
            <a:endParaRPr lang="en-US" sz="24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98502" y="1237617"/>
            <a:ext cx="7979147" cy="36051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Put these value cards in order from 1 through 6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 being very important, 3-4 being somewhat important, and 6 being least important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right or wrong answers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When finished, compare with a partner.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Was their ranking similar or different?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Share why you put the cards in a particular order.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22328" y="4421416"/>
            <a:ext cx="748145" cy="1014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33891" y="4421416"/>
            <a:ext cx="748145" cy="1014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47100" y="4421416"/>
            <a:ext cx="748145" cy="1014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75514" y="4421416"/>
            <a:ext cx="748145" cy="1014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118418" y="4421416"/>
            <a:ext cx="748145" cy="1014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446832" y="4421416"/>
            <a:ext cx="748145" cy="1014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75542" y="5398755"/>
            <a:ext cx="7240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lain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2		  3		  4		  5		  6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Very important		  Somewhat important              Least Important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4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Yourself Puzzle Activity</a:t>
            </a:r>
            <a:endParaRPr lang="en-US" dirty="0"/>
          </a:p>
        </p:txBody>
      </p:sp>
      <p:pic>
        <p:nvPicPr>
          <p:cNvPr id="7" name="image" descr="self-identity puzzle,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67" y="1302130"/>
            <a:ext cx="2914954" cy="3330088"/>
          </a:xfrm>
          <a:prstGeom prst="rect">
            <a:avLst/>
          </a:prstGeom>
        </p:spPr>
      </p:pic>
      <p:pic>
        <p:nvPicPr>
          <p:cNvPr id="6" name="image" descr="puzzle,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62" y="1406525"/>
            <a:ext cx="3723970" cy="4846638"/>
          </a:xfrm>
        </p:spPr>
      </p:pic>
      <p:sp>
        <p:nvSpPr>
          <p:cNvPr id="8" name="TextBox 7"/>
          <p:cNvSpPr txBox="1"/>
          <p:nvPr/>
        </p:nvSpPr>
        <p:spPr>
          <a:xfrm>
            <a:off x="3891091" y="5078073"/>
            <a:ext cx="3689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your own self-identity puzzle </a:t>
            </a:r>
            <a:r>
              <a:rPr lang="en-US" dirty="0"/>
              <a:t>by </a:t>
            </a:r>
            <a:r>
              <a:rPr lang="en-US" dirty="0" smtClean="0"/>
              <a:t>adding personal value statements through writing or drawing. Design and share with your peers!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52919" y="1398651"/>
            <a:ext cx="2947482" cy="5052259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Values in Career Activity: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52919" y="2722626"/>
            <a:ext cx="2947482" cy="50522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60" baseline="0">
                <a:solidFill>
                  <a:srgbClr val="FFFFFF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sz="2400" dirty="0" smtClean="0">
                <a:latin typeface="+mj-lt"/>
              </a:rPr>
              <a:t>Theory of Work Adjustment</a:t>
            </a:r>
            <a:endParaRPr lang="en-US" sz="24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3603" y="1166018"/>
            <a:ext cx="8160940" cy="512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sz="2800" dirty="0"/>
              <a:t>People with certain values and needs are best suited for jobs that have requirements that correspond with those characteristics.”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err="1" smtClean="0"/>
              <a:t>Dawis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Lofquist’s</a:t>
            </a:r>
            <a:r>
              <a:rPr lang="en-US" dirty="0" smtClean="0"/>
              <a:t>, 1984)</a:t>
            </a:r>
          </a:p>
          <a:p>
            <a:pPr marL="0" indent="0" algn="ctr">
              <a:buNone/>
            </a:pPr>
            <a:endParaRPr lang="en-US" sz="2800" dirty="0"/>
          </a:p>
          <a:p>
            <a:pPr lvl="0">
              <a:buFont typeface="Arial" pitchFamily="34" charset="0"/>
              <a:buChar char="•"/>
            </a:pPr>
            <a:r>
              <a:rPr lang="en-US" dirty="0"/>
              <a:t>Explains the interaction between an individual and a work environment.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The individual brings a set of skills to perform the tasks of the work setting. 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In exchange, the individual receives a paycheck. 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Ongoing adjustment by the individual and the work environment is required to maintain positive interaction (called work adjustment).</a:t>
            </a:r>
          </a:p>
          <a:p>
            <a:pPr lvl="0">
              <a:buFont typeface="Arial" pitchFamily="34" charset="0"/>
              <a:buChar char="•"/>
            </a:pPr>
            <a:r>
              <a:rPr lang="en-US" dirty="0"/>
              <a:t>Work adjustment leads to satisfaction of both individual and work setting.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3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919" y="1398651"/>
            <a:ext cx="2947482" cy="5052259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Values in Career Activity: </a:t>
            </a:r>
          </a:p>
        </p:txBody>
      </p:sp>
      <p:graphicFrame>
        <p:nvGraphicFramePr>
          <p:cNvPr id="8" name="Content Placeholder 7" descr="Achievement,&#10;&#10;&#10;Relationships,&#10;&#10;&#10;Independence,&#10;&#10;&#10;Support,&#10;&#10;&#10;Recognition ,&#10;&#10;&#10;Working Conditions,&#10;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751011"/>
              </p:ext>
            </p:extLst>
          </p:nvPr>
        </p:nvGraphicFramePr>
        <p:xfrm>
          <a:off x="3999362" y="1467735"/>
          <a:ext cx="7617770" cy="473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885">
                  <a:extLst>
                    <a:ext uri="{9D8B030D-6E8A-4147-A177-3AD203B41FA5}">
                      <a16:colId xmlns="" xmlns:a16="http://schemas.microsoft.com/office/drawing/2014/main" val="431838131"/>
                    </a:ext>
                  </a:extLst>
                </a:gridCol>
                <a:gridCol w="3808885">
                  <a:extLst>
                    <a:ext uri="{9D8B030D-6E8A-4147-A177-3AD203B41FA5}">
                      <a16:colId xmlns="" xmlns:a16="http://schemas.microsoft.com/office/drawing/2014/main" val="2532010993"/>
                    </a:ext>
                  </a:extLst>
                </a:gridCol>
              </a:tblGrid>
              <a:tr h="15786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Achievement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Relationships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48156343"/>
                  </a:ext>
                </a:extLst>
              </a:tr>
              <a:tr h="15786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Independence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Support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74170215"/>
                  </a:ext>
                </a:extLst>
              </a:tr>
              <a:tr h="15786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Recognition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Working Condition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400871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811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FRAME" val="SBSfdwcF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rame">
  <a:themeElements>
    <a:clrScheme name="PEPNET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B3383"/>
      </a:accent1>
      <a:accent2>
        <a:srgbClr val="FAB900"/>
      </a:accent2>
      <a:accent3>
        <a:srgbClr val="E98623"/>
      </a:accent3>
      <a:accent4>
        <a:srgbClr val="6B4E71"/>
      </a:accent4>
      <a:accent5>
        <a:srgbClr val="32495E"/>
      </a:accent5>
      <a:accent6>
        <a:srgbClr val="D95D39"/>
      </a:accent6>
      <a:hlink>
        <a:srgbClr val="90BB23"/>
      </a:hlink>
      <a:folHlink>
        <a:srgbClr val="EE7008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pIt Section 1 template" id="{23F11A74-5051-FD42-9697-29FC5CD80118}" vid="{D8C876DF-E026-0D4D-B5B3-1F99608BC7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MapIt Section 1 template</Template>
  <TotalTime>555</TotalTime>
  <Words>457</Words>
  <Application>Microsoft Office PowerPoint</Application>
  <PresentationFormat>Custom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Frame</vt:lpstr>
      <vt:lpstr>Values</vt:lpstr>
      <vt:lpstr>Kick-off Discussion:  </vt:lpstr>
      <vt:lpstr>Values:</vt:lpstr>
      <vt:lpstr>Classroom Discussion:</vt:lpstr>
      <vt:lpstr>Values Word Wall</vt:lpstr>
      <vt:lpstr>Values Word Wall Extension:</vt:lpstr>
      <vt:lpstr>Understanding Yourself Puzzle Activity</vt:lpstr>
      <vt:lpstr>Values in Career Activity:</vt:lpstr>
      <vt:lpstr>Values in Career Activity: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Dadmun, Melissa</dc:creator>
  <cp:lastModifiedBy>samudra</cp:lastModifiedBy>
  <cp:revision>49</cp:revision>
  <dcterms:created xsi:type="dcterms:W3CDTF">2017-05-12T19:19:56Z</dcterms:created>
  <dcterms:modified xsi:type="dcterms:W3CDTF">2017-09-08T07:00:36Z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0F141BF1-925A-4DA6-AD6C-761A570F677D</vt:lpwstr>
  </property>
  <property fmtid="{D5CDD505-2E9C-101B-9397-08002B2CF9AE}" pid="3" name="ArticulatePath">
    <vt:lpwstr>Values PowerPoint</vt:lpwstr>
  </property>
</Properties>
</file>